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35"/>
  </p:notesMasterIdLst>
  <p:handoutMasterIdLst>
    <p:handoutMasterId r:id="rId36"/>
  </p:handoutMasterIdLst>
  <p:sldIdLst>
    <p:sldId id="260" r:id="rId5"/>
    <p:sldId id="261" r:id="rId6"/>
    <p:sldId id="262" r:id="rId7"/>
    <p:sldId id="2113690942" r:id="rId8"/>
    <p:sldId id="2113690947" r:id="rId9"/>
    <p:sldId id="2113690941" r:id="rId10"/>
    <p:sldId id="2113690929" r:id="rId11"/>
    <p:sldId id="2113690948" r:id="rId12"/>
    <p:sldId id="2113690930" r:id="rId13"/>
    <p:sldId id="2113690939" r:id="rId14"/>
    <p:sldId id="2113690944" r:id="rId15"/>
    <p:sldId id="299" r:id="rId16"/>
    <p:sldId id="334" r:id="rId17"/>
    <p:sldId id="2113690922" r:id="rId18"/>
    <p:sldId id="2113690945" r:id="rId19"/>
    <p:sldId id="2113690893" r:id="rId20"/>
    <p:sldId id="2113690896" r:id="rId21"/>
    <p:sldId id="2113690926" r:id="rId22"/>
    <p:sldId id="2113690936" r:id="rId23"/>
    <p:sldId id="2113690934" r:id="rId24"/>
    <p:sldId id="2113690894" r:id="rId25"/>
    <p:sldId id="2113690931" r:id="rId26"/>
    <p:sldId id="2113690895" r:id="rId27"/>
    <p:sldId id="2113690897" r:id="rId28"/>
    <p:sldId id="2113690898" r:id="rId29"/>
    <p:sldId id="2113690900" r:id="rId30"/>
    <p:sldId id="2113690901" r:id="rId31"/>
    <p:sldId id="2113690927" r:id="rId32"/>
    <p:sldId id="2113690887" r:id="rId33"/>
    <p:sldId id="2113690946"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8/13/2024</a:t>
            </a:fld>
            <a:endParaRPr lang="en-US" sz="1000" i="1"/>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8/13/2024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231943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19</a:t>
            </a:fld>
            <a:endParaRPr lang="en-US"/>
          </a:p>
        </p:txBody>
      </p:sp>
    </p:spTree>
    <p:extLst>
      <p:ext uri="{BB962C8B-B14F-4D97-AF65-F5344CB8AC3E}">
        <p14:creationId xmlns:p14="http://schemas.microsoft.com/office/powerpoint/2010/main" val="407199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20</a:t>
            </a:fld>
            <a:endParaRPr lang="en-US"/>
          </a:p>
        </p:txBody>
      </p:sp>
    </p:spTree>
    <p:extLst>
      <p:ext uri="{BB962C8B-B14F-4D97-AF65-F5344CB8AC3E}">
        <p14:creationId xmlns:p14="http://schemas.microsoft.com/office/powerpoint/2010/main" val="240291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21</a:t>
            </a:fld>
            <a:endParaRPr lang="en-US"/>
          </a:p>
        </p:txBody>
      </p:sp>
    </p:spTree>
    <p:extLst>
      <p:ext uri="{BB962C8B-B14F-4D97-AF65-F5344CB8AC3E}">
        <p14:creationId xmlns:p14="http://schemas.microsoft.com/office/powerpoint/2010/main" val="110677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22</a:t>
            </a:fld>
            <a:endParaRPr lang="en-US"/>
          </a:p>
        </p:txBody>
      </p:sp>
    </p:spTree>
    <p:extLst>
      <p:ext uri="{BB962C8B-B14F-4D97-AF65-F5344CB8AC3E}">
        <p14:creationId xmlns:p14="http://schemas.microsoft.com/office/powerpoint/2010/main" val="176982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23</a:t>
            </a:fld>
            <a:endParaRPr lang="en-US"/>
          </a:p>
        </p:txBody>
      </p:sp>
    </p:spTree>
    <p:extLst>
      <p:ext uri="{BB962C8B-B14F-4D97-AF65-F5344CB8AC3E}">
        <p14:creationId xmlns:p14="http://schemas.microsoft.com/office/powerpoint/2010/main" val="215843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24</a:t>
            </a:fld>
            <a:endParaRPr lang="en-US"/>
          </a:p>
        </p:txBody>
      </p:sp>
    </p:spTree>
    <p:extLst>
      <p:ext uri="{BB962C8B-B14F-4D97-AF65-F5344CB8AC3E}">
        <p14:creationId xmlns:p14="http://schemas.microsoft.com/office/powerpoint/2010/main" val="95699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25</a:t>
            </a:fld>
            <a:endParaRPr lang="en-US"/>
          </a:p>
        </p:txBody>
      </p:sp>
    </p:spTree>
    <p:extLst>
      <p:ext uri="{BB962C8B-B14F-4D97-AF65-F5344CB8AC3E}">
        <p14:creationId xmlns:p14="http://schemas.microsoft.com/office/powerpoint/2010/main" val="154522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26</a:t>
            </a:fld>
            <a:endParaRPr lang="en-US"/>
          </a:p>
        </p:txBody>
      </p:sp>
    </p:spTree>
    <p:extLst>
      <p:ext uri="{BB962C8B-B14F-4D97-AF65-F5344CB8AC3E}">
        <p14:creationId xmlns:p14="http://schemas.microsoft.com/office/powerpoint/2010/main" val="198038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27</a:t>
            </a:fld>
            <a:endParaRPr lang="en-US"/>
          </a:p>
        </p:txBody>
      </p:sp>
    </p:spTree>
    <p:extLst>
      <p:ext uri="{BB962C8B-B14F-4D97-AF65-F5344CB8AC3E}">
        <p14:creationId xmlns:p14="http://schemas.microsoft.com/office/powerpoint/2010/main" val="22738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28</a:t>
            </a:fld>
            <a:endParaRPr lang="en-US"/>
          </a:p>
        </p:txBody>
      </p:sp>
    </p:spTree>
    <p:extLst>
      <p:ext uri="{BB962C8B-B14F-4D97-AF65-F5344CB8AC3E}">
        <p14:creationId xmlns:p14="http://schemas.microsoft.com/office/powerpoint/2010/main" val="139772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The second tool is Eloqua Profiler, which also lives within Salesforce. Eloqua Profiler can be </a:t>
            </a:r>
          </a:p>
          <a:p>
            <a:pPr>
              <a:buNone/>
            </a:pPr>
            <a:r>
              <a:rPr lang="en-US"/>
              <a:t>used to provide visibility into prospect activity data and to send alerts on return prospect visits </a:t>
            </a:r>
          </a:p>
          <a:p>
            <a:pPr>
              <a:buNone/>
            </a:pPr>
            <a:r>
              <a:rPr lang="en-US"/>
              <a:t>to IQVIA.com or other IQVIA  web properties. This is specifically helpful to the Sales team to </a:t>
            </a:r>
          </a:p>
          <a:p>
            <a:pPr algn="just">
              <a:buNone/>
            </a:pPr>
            <a:r>
              <a:rPr lang="en-US"/>
              <a:t>view customer activity data and to see previews of what emails and web pages contacts are </a:t>
            </a:r>
          </a:p>
          <a:p>
            <a:pPr algn="just">
              <a:buNone/>
            </a:pPr>
            <a:r>
              <a:rPr lang="en-US"/>
              <a:t>engaging with. </a:t>
            </a:r>
          </a:p>
          <a:p>
            <a:pPr algn="just">
              <a:buNone/>
            </a:pPr>
            <a:r>
              <a:rPr lang="en-US"/>
              <a:t>  </a:t>
            </a:r>
          </a:p>
          <a:p>
            <a:pPr algn="just">
              <a:buNone/>
            </a:pPr>
            <a:r>
              <a:rPr lang="en-US"/>
              <a:t>You are also able to gain visibility  into contacts’ engagement with marketing tactics, some </a:t>
            </a:r>
          </a:p>
          <a:p>
            <a:pPr algn="just">
              <a:buNone/>
            </a:pPr>
            <a:r>
              <a:rPr lang="en-US"/>
              <a:t>examples of those are, event and webinar activity, open and click activity, and form fill out </a:t>
            </a:r>
          </a:p>
          <a:p>
            <a:pPr algn="just">
              <a:buNone/>
            </a:pPr>
            <a:r>
              <a:rPr lang="en-US"/>
              <a:t>activity. </a:t>
            </a:r>
          </a:p>
          <a:p>
            <a:pPr algn="just">
              <a:buNone/>
            </a:pPr>
            <a:r>
              <a:rPr lang="en-US"/>
              <a:t>  </a:t>
            </a:r>
          </a:p>
          <a:p>
            <a:pPr algn="just">
              <a:buNone/>
            </a:pPr>
            <a:r>
              <a:rPr lang="en-US"/>
              <a:t>So those are the main Eloqua Sales Tools that exist for you to utilize whenever needed.  As a </a:t>
            </a:r>
          </a:p>
          <a:p>
            <a:pPr algn="just">
              <a:buNone/>
            </a:pPr>
            <a:r>
              <a:rPr lang="en-US"/>
              <a:t>reminder you will need an active user account in both Salesforce and Eloqua to use the tools. </a:t>
            </a:r>
          </a:p>
          <a:p>
            <a:pPr algn="just">
              <a:buNone/>
            </a:pPr>
            <a:r>
              <a:rPr lang="en-US"/>
              <a:t>You  can find more details and trainings on the tool available in the resource section of our </a:t>
            </a:r>
          </a:p>
          <a:p>
            <a:pPr algn="just">
              <a:buNone/>
            </a:pPr>
            <a:r>
              <a:rPr lang="en-US"/>
              <a:t>marketing automation toolbox.  </a:t>
            </a:r>
          </a:p>
          <a:p>
            <a:pPr algn="just">
              <a:buNone/>
            </a:pPr>
            <a:r>
              <a:rPr lang="en-US"/>
              <a:t>  </a:t>
            </a:r>
          </a:p>
          <a:p>
            <a:pPr>
              <a:buNone/>
            </a:pPr>
            <a:r>
              <a:rPr lang="en-US"/>
              <a:t>Now over to Garrett to finish up…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a:p>
        </p:txBody>
      </p:sp>
    </p:spTree>
    <p:extLst>
      <p:ext uri="{BB962C8B-B14F-4D97-AF65-F5344CB8AC3E}">
        <p14:creationId xmlns:p14="http://schemas.microsoft.com/office/powerpoint/2010/main" val="290548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The second tool is Eloqua Profiler, which also lives within Salesforce. Eloqua Profiler can be </a:t>
            </a:r>
          </a:p>
          <a:p>
            <a:pPr>
              <a:buNone/>
            </a:pPr>
            <a:r>
              <a:rPr lang="en-US"/>
              <a:t>used to provide visibility into prospect activity data and to send alerts on return prospect visits </a:t>
            </a:r>
          </a:p>
          <a:p>
            <a:pPr>
              <a:buNone/>
            </a:pPr>
            <a:r>
              <a:rPr lang="en-US"/>
              <a:t>to IQVIA.com or other IQVIA  web properties. This is specifically helpful to the Sales team to </a:t>
            </a:r>
          </a:p>
          <a:p>
            <a:pPr algn="just">
              <a:buNone/>
            </a:pPr>
            <a:r>
              <a:rPr lang="en-US"/>
              <a:t>view customer activity data and to see previews of what emails and web pages contacts are </a:t>
            </a:r>
          </a:p>
          <a:p>
            <a:pPr algn="just">
              <a:buNone/>
            </a:pPr>
            <a:r>
              <a:rPr lang="en-US"/>
              <a:t>engaging with. </a:t>
            </a:r>
          </a:p>
          <a:p>
            <a:pPr algn="just">
              <a:buNone/>
            </a:pPr>
            <a:r>
              <a:rPr lang="en-US"/>
              <a:t>  </a:t>
            </a:r>
          </a:p>
          <a:p>
            <a:pPr algn="just">
              <a:buNone/>
            </a:pPr>
            <a:r>
              <a:rPr lang="en-US"/>
              <a:t>You are also able to gain visibility  into contacts’ engagement with marketing tactics, some </a:t>
            </a:r>
          </a:p>
          <a:p>
            <a:pPr algn="just">
              <a:buNone/>
            </a:pPr>
            <a:r>
              <a:rPr lang="en-US"/>
              <a:t>examples of those are, event and webinar activity, open and click activity, and form fill out </a:t>
            </a:r>
          </a:p>
          <a:p>
            <a:pPr algn="just">
              <a:buNone/>
            </a:pPr>
            <a:r>
              <a:rPr lang="en-US"/>
              <a:t>activity. </a:t>
            </a:r>
          </a:p>
          <a:p>
            <a:pPr algn="just">
              <a:buNone/>
            </a:pPr>
            <a:r>
              <a:rPr lang="en-US"/>
              <a:t>  </a:t>
            </a:r>
          </a:p>
          <a:p>
            <a:pPr algn="just">
              <a:buNone/>
            </a:pPr>
            <a:r>
              <a:rPr lang="en-US"/>
              <a:t>So those are the main Eloqua Sales Tools that exist for you to utilize whenever needed.  As a </a:t>
            </a:r>
          </a:p>
          <a:p>
            <a:pPr algn="just">
              <a:buNone/>
            </a:pPr>
            <a:r>
              <a:rPr lang="en-US"/>
              <a:t>reminder you will need an active user account in both Salesforce and Eloqua to use the tools. </a:t>
            </a:r>
          </a:p>
          <a:p>
            <a:pPr algn="just">
              <a:buNone/>
            </a:pPr>
            <a:r>
              <a:rPr lang="en-US"/>
              <a:t>You  can find more details and trainings on the tool available in the resource section of our </a:t>
            </a:r>
          </a:p>
          <a:p>
            <a:pPr algn="just">
              <a:buNone/>
            </a:pPr>
            <a:r>
              <a:rPr lang="en-US"/>
              <a:t>marketing automation toolbox.  </a:t>
            </a:r>
          </a:p>
          <a:p>
            <a:pPr algn="just">
              <a:buNone/>
            </a:pPr>
            <a:r>
              <a:rPr lang="en-US"/>
              <a:t>  </a:t>
            </a:r>
          </a:p>
          <a:p>
            <a:pPr>
              <a:buNone/>
            </a:pPr>
            <a:r>
              <a:rPr lang="en-US"/>
              <a:t>Now over to Garrett to finish up…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7</a:t>
            </a:fld>
            <a:endParaRPr lang="en-US"/>
          </a:p>
        </p:txBody>
      </p:sp>
    </p:spTree>
    <p:extLst>
      <p:ext uri="{BB962C8B-B14F-4D97-AF65-F5344CB8AC3E}">
        <p14:creationId xmlns:p14="http://schemas.microsoft.com/office/powerpoint/2010/main" val="267224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Eloqua Sales Tools consists mainly of Eloqua Engage and Eloqua Profiler. Eloqua Engage lives </a:t>
            </a:r>
          </a:p>
          <a:p>
            <a:pPr>
              <a:buNone/>
            </a:pPr>
            <a:r>
              <a:rPr lang="en-US"/>
              <a:t>within Salesforce and provides sales and marketing teams access to all of our marketing emails.  </a:t>
            </a:r>
            <a:endParaRPr lang="en-US">
              <a:cs typeface="Arial"/>
            </a:endParaRPr>
          </a:p>
          <a:p>
            <a:pPr>
              <a:buNone/>
            </a:pPr>
            <a:r>
              <a:rPr lang="en-US"/>
              <a:t>  </a:t>
            </a:r>
            <a:endParaRPr lang="en-US">
              <a:cs typeface="Arial"/>
            </a:endParaRPr>
          </a:p>
          <a:p>
            <a:pPr>
              <a:buNone/>
            </a:pPr>
            <a:r>
              <a:rPr lang="en-US"/>
              <a:t>It is typically best used for sales prospecting and for email sends to under 50 contacts. Within </a:t>
            </a:r>
            <a:endParaRPr lang="en-US">
              <a:cs typeface="Arial"/>
            </a:endParaRPr>
          </a:p>
          <a:p>
            <a:pPr>
              <a:buNone/>
            </a:pPr>
            <a:r>
              <a:rPr lang="en-US"/>
              <a:t>Eloqua Engage you are able to customize and send personalized emails through prebuilt </a:t>
            </a:r>
            <a:endParaRPr lang="en-US">
              <a:cs typeface="Arial"/>
            </a:endParaRPr>
          </a:p>
          <a:p>
            <a:pPr>
              <a:buNone/>
            </a:pPr>
            <a:r>
              <a:rPr lang="en-US"/>
              <a:t>templates  that already exist within Eloqua Engage. Emails that are sent out through Eloqua </a:t>
            </a:r>
            <a:endParaRPr lang="en-US">
              <a:cs typeface="Arial"/>
            </a:endParaRPr>
          </a:p>
          <a:p>
            <a:pPr>
              <a:buNone/>
            </a:pPr>
            <a:r>
              <a:rPr lang="en-US"/>
              <a:t>Engage have the ability to track open and click-throughs in real time.   </a:t>
            </a:r>
            <a:endParaRPr lang="en-US">
              <a:cs typeface="Arial"/>
            </a:endParaRPr>
          </a:p>
          <a:p>
            <a:pPr>
              <a:buNone/>
            </a:pPr>
            <a:r>
              <a:rPr lang="en-US"/>
              <a:t>  </a:t>
            </a:r>
            <a:endParaRPr lang="en-US">
              <a:cs typeface="Arial"/>
            </a:endParaRPr>
          </a:p>
          <a:p>
            <a:pPr>
              <a:buNone/>
            </a:pPr>
            <a:r>
              <a:rPr lang="en-US"/>
              <a:t>You can best use Eloqua Engage by making  sales communications for your campaign to be used </a:t>
            </a:r>
            <a:endParaRPr lang="en-US">
              <a:cs typeface="Arial"/>
            </a:endParaRPr>
          </a:p>
          <a:p>
            <a:pPr>
              <a:buNone/>
            </a:pPr>
            <a:r>
              <a:rPr lang="en-US"/>
              <a:t>as follow-up emails by Inside Sales or your sales teams. </a:t>
            </a:r>
            <a:endParaRPr lang="en-US">
              <a:cs typeface="Arial"/>
            </a:endParaRPr>
          </a:p>
          <a:p>
            <a:pPr>
              <a:buNone/>
            </a:pPr>
            <a:r>
              <a:rPr lang="en-US"/>
              <a:t>  </a:t>
            </a:r>
            <a:endParaRPr lang="en-US">
              <a:cs typeface="Arial"/>
            </a:endParaRPr>
          </a:p>
          <a:p>
            <a:pPr>
              <a:buNone/>
            </a:pPr>
            <a:r>
              <a:rPr lang="en-US"/>
              <a:t>For those of you who may already be familiar with engage I would like to note – Currently, a  </a:t>
            </a:r>
            <a:endParaRPr lang="en-US">
              <a:cs typeface="Arial"/>
            </a:endParaRPr>
          </a:p>
          <a:p>
            <a:pPr>
              <a:buNone/>
            </a:pPr>
            <a:r>
              <a:rPr lang="en-US"/>
              <a:t>new Outlook Plugin is being piloted by the Inside Sales group that makes it even easier to leverage  Engage.  And so far, the team is having good success engaging with these customers.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291389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47616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408637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16</a:t>
            </a:fld>
            <a:endParaRPr lang="en-US"/>
          </a:p>
        </p:txBody>
      </p:sp>
    </p:spTree>
    <p:extLst>
      <p:ext uri="{BB962C8B-B14F-4D97-AF65-F5344CB8AC3E}">
        <p14:creationId xmlns:p14="http://schemas.microsoft.com/office/powerpoint/2010/main" val="366811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240956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a:t>
            </a:r>
            <a:br>
              <a:rPr lang="en-US"/>
            </a:br>
            <a:r>
              <a:rPr lang="en-US"/>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2024.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01104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747674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Footer Placeholder 6"/>
          <p:cNvSpPr>
            <a:spLocks noGrp="1"/>
          </p:cNvSpPr>
          <p:nvPr>
            <p:ph type="ftr" sz="quarter" idx="10"/>
          </p:nvPr>
        </p:nvSpPr>
        <p:spPr>
          <a:xfrm>
            <a:off x="384693" y="6387858"/>
            <a:ext cx="9116145" cy="338087"/>
          </a:xfrm>
        </p:spPr>
        <p:txBody>
          <a:bodyPr/>
          <a:lstStyle/>
          <a:p>
            <a:endParaRPr lang="en-US"/>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grpSp>
        <p:nvGrpSpPr>
          <p:cNvPr id="8" name="Group 7"/>
          <p:cNvGrpSpPr/>
          <p:nvPr/>
        </p:nvGrpSpPr>
        <p:grpSpPr bwMode="gray">
          <a:xfrm>
            <a:off x="12420545" y="0"/>
            <a:ext cx="284385" cy="5779689"/>
            <a:chOff x="12358552" y="0"/>
            <a:chExt cx="284385" cy="5779689"/>
          </a:xfrm>
        </p:grpSpPr>
        <p:sp>
          <p:nvSpPr>
            <p:cNvPr id="9" name="Rectangle 8"/>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083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2024.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(V3.0.0)</a:t>
            </a:r>
            <a:endParaRPr lang="en-US" sz="1000" kern="120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a:t>5% Charcoal</a:t>
              </a:r>
              <a:endParaRPr lang="en-US" sz="60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a:t>Indigo</a:t>
              </a:r>
              <a:endParaRPr lang="en-US" sz="60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 id="2147484288" r:id="rId32"/>
    <p:sldLayoutId id="2147484289" r:id="rId33"/>
    <p:sldLayoutId id="2147484291"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hyperlink" Target="https://secure.constellation.iqvia.com/MarketingAutomationToolbo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secure.constellation.iqvia.com/ContactUploads?elqTrackId=a4e9c2febbaa4ffaa0f20f73f5139858&amp;elq=00000000000000000000000000000000&amp;elqaid=1251&amp;elqat=2&amp;elqCampaignId="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marketing.automation@iqvia.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hyperlink" Target="https://docs.oracle.com/en/cloud/saas/marketing/eloqua-user/pdf/OracleEloqua_Engage_UserGuide.pdf" TargetMode="External"/><Relationship Id="rId7" Type="http://schemas.openxmlformats.org/officeDocument/2006/relationships/hyperlink" Target="https://quintiles.service-now.com/via?id=sc_cat_item&amp;sys_id=080175f4cd0e7100b3793da009f647ec"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elfservice.quintiles.net/esd/Items/Details?PackageId=801" TargetMode="External"/><Relationship Id="rId5" Type="http://schemas.openxmlformats.org/officeDocument/2006/relationships/hyperlink" Target="https://secure.constellation.iqvia.com/TrainingCenter?elqTrackId=4989294f43ab4e188f4637c7bb428f80&amp;elq=00000000000000000000000000000000&amp;elqaid=1251&amp;elqat=2&amp;elqCampaignId=" TargetMode="External"/><Relationship Id="rId4" Type="http://schemas.openxmlformats.org/officeDocument/2006/relationships/hyperlink" Target="https://docs.oracle.com/en/cloud/saas/marketing/eloqua-user/pdf/OracleEloqua_SalesTools_UserGuid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1"/>
          </p:nvPr>
        </p:nvSpPr>
        <p:spPr>
          <a:xfrm>
            <a:off x="613608" y="3660052"/>
            <a:ext cx="5995852" cy="509177"/>
          </a:xfrm>
        </p:spPr>
        <p:txBody>
          <a:bodyPr/>
          <a:lstStyle/>
          <a:p>
            <a:r>
              <a:rPr lang="en-US" sz="2000"/>
              <a:t>Overview of Eloqua Sales Tools (Engage &amp; Profiler)</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a:xfrm>
            <a:off x="613608" y="1860218"/>
            <a:ext cx="5995852" cy="1568782"/>
          </a:xfrm>
        </p:spPr>
        <p:txBody>
          <a:bodyPr/>
          <a:lstStyle/>
          <a:p>
            <a:r>
              <a:rPr lang="en-US"/>
              <a:t>Marketing Operations</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a:xfrm>
            <a:off x="613608" y="5518464"/>
            <a:ext cx="3958392" cy="892846"/>
          </a:xfrm>
        </p:spPr>
        <p:txBody>
          <a:bodyPr/>
          <a:lstStyle/>
          <a:p>
            <a:r>
              <a:rPr lang="en-US"/>
              <a:t>Presented by</a:t>
            </a:r>
          </a:p>
          <a:p>
            <a:r>
              <a:rPr lang="en-US"/>
              <a:t>The Lead Optimization Team</a:t>
            </a:r>
          </a:p>
          <a:p>
            <a:r>
              <a:rPr lang="en-US"/>
              <a:t>07 August 2024</a:t>
            </a:r>
          </a:p>
        </p:txBody>
      </p:sp>
    </p:spTree>
    <p:extLst>
      <p:ext uri="{BB962C8B-B14F-4D97-AF65-F5344CB8AC3E}">
        <p14:creationId xmlns:p14="http://schemas.microsoft.com/office/powerpoint/2010/main" val="18086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CB642-E101-AC92-C4C2-EC1CF27C4F2D}"/>
              </a:ext>
            </a:extLst>
          </p:cNvPr>
          <p:cNvSpPr>
            <a:spLocks noGrp="1"/>
          </p:cNvSpPr>
          <p:nvPr>
            <p:ph idx="17"/>
          </p:nvPr>
        </p:nvSpPr>
        <p:spPr>
          <a:xfrm>
            <a:off x="368924" y="1550035"/>
            <a:ext cx="4786380" cy="4577854"/>
          </a:xfrm>
        </p:spPr>
        <p:txBody>
          <a:bodyPr/>
          <a:lstStyle/>
          <a:p>
            <a:r>
              <a:rPr lang="en-US"/>
              <a:t>Sales Outreach: Quickly send personalized emails to prospects using pre-approved templates.</a:t>
            </a:r>
          </a:p>
          <a:p>
            <a:r>
              <a:rPr lang="en-US"/>
              <a:t>Follow-Up Emails: Automate follow-up emails after meetings or calls to keep the conversation going.</a:t>
            </a:r>
          </a:p>
          <a:p>
            <a:r>
              <a:rPr lang="en-US"/>
              <a:t>Event Invitations: Send out invitations for webinars, conferences, or other events with ease.</a:t>
            </a:r>
          </a:p>
          <a:p>
            <a:r>
              <a:rPr lang="en-US"/>
              <a:t>Product Announcements: Inform prospects and customers about new products or updates.</a:t>
            </a:r>
          </a:p>
          <a:p>
            <a:r>
              <a:rPr lang="en-US"/>
              <a:t>Customer Engagement: Maintain regular contact with customers to build and strengthen relationships</a:t>
            </a:r>
          </a:p>
        </p:txBody>
      </p:sp>
      <p:sp>
        <p:nvSpPr>
          <p:cNvPr id="4" name="Title 3">
            <a:extLst>
              <a:ext uri="{FF2B5EF4-FFF2-40B4-BE49-F238E27FC236}">
                <a16:creationId xmlns:a16="http://schemas.microsoft.com/office/drawing/2014/main" id="{E4F01A09-7D8E-8E3B-7D61-8E05ED013653}"/>
              </a:ext>
            </a:extLst>
          </p:cNvPr>
          <p:cNvSpPr>
            <a:spLocks noGrp="1"/>
          </p:cNvSpPr>
          <p:nvPr>
            <p:ph type="title"/>
          </p:nvPr>
        </p:nvSpPr>
        <p:spPr>
          <a:xfrm>
            <a:off x="437287" y="421305"/>
            <a:ext cx="11338560" cy="768263"/>
          </a:xfrm>
        </p:spPr>
        <p:txBody>
          <a:bodyPr/>
          <a:lstStyle/>
          <a:p>
            <a:r>
              <a:rPr lang="en-US">
                <a:solidFill>
                  <a:schemeClr val="accent2"/>
                </a:solidFill>
                <a:ea typeface="+mn-ea"/>
                <a:cs typeface="+mn-cs"/>
              </a:rPr>
              <a:t>Use cases</a:t>
            </a:r>
          </a:p>
        </p:txBody>
      </p:sp>
      <p:sp>
        <p:nvSpPr>
          <p:cNvPr id="5" name="Footer Placeholder 4">
            <a:extLst>
              <a:ext uri="{FF2B5EF4-FFF2-40B4-BE49-F238E27FC236}">
                <a16:creationId xmlns:a16="http://schemas.microsoft.com/office/drawing/2014/main" id="{1DF8643B-009E-EE9C-060E-D23EFD2F24D4}"/>
              </a:ext>
            </a:extLst>
          </p:cNvPr>
          <p:cNvSpPr>
            <a:spLocks noGrp="1"/>
          </p:cNvSpPr>
          <p:nvPr>
            <p:ph type="ftr" sz="quarter" idx="3"/>
          </p:nvPr>
        </p:nvSpPr>
        <p:spPr/>
        <p:txBody>
          <a:bodyPr/>
          <a:lstStyle/>
          <a:p>
            <a:endParaRPr lang="en-US"/>
          </a:p>
        </p:txBody>
      </p:sp>
      <p:pic>
        <p:nvPicPr>
          <p:cNvPr id="7" name="Picture 6">
            <a:extLst>
              <a:ext uri="{FF2B5EF4-FFF2-40B4-BE49-F238E27FC236}">
                <a16:creationId xmlns:a16="http://schemas.microsoft.com/office/drawing/2014/main" id="{B24270D7-F68C-3748-6E50-71668F952525}"/>
              </a:ext>
            </a:extLst>
          </p:cNvPr>
          <p:cNvPicPr>
            <a:picLocks noChangeAspect="1"/>
          </p:cNvPicPr>
          <p:nvPr/>
        </p:nvPicPr>
        <p:blipFill>
          <a:blip r:embed="rId2"/>
          <a:stretch>
            <a:fillRect/>
          </a:stretch>
        </p:blipFill>
        <p:spPr>
          <a:xfrm>
            <a:off x="5213131" y="730111"/>
            <a:ext cx="6474331" cy="3894441"/>
          </a:xfrm>
          <a:prstGeom prst="rect">
            <a:avLst/>
          </a:prstGeom>
        </p:spPr>
      </p:pic>
      <p:pic>
        <p:nvPicPr>
          <p:cNvPr id="9" name="Picture 8">
            <a:extLst>
              <a:ext uri="{FF2B5EF4-FFF2-40B4-BE49-F238E27FC236}">
                <a16:creationId xmlns:a16="http://schemas.microsoft.com/office/drawing/2014/main" id="{17CDB538-58D2-4ED6-6050-3CF64EA0A698}"/>
              </a:ext>
            </a:extLst>
          </p:cNvPr>
          <p:cNvPicPr>
            <a:picLocks noChangeAspect="1"/>
          </p:cNvPicPr>
          <p:nvPr/>
        </p:nvPicPr>
        <p:blipFill>
          <a:blip r:embed="rId3"/>
          <a:stretch>
            <a:fillRect/>
          </a:stretch>
        </p:blipFill>
        <p:spPr>
          <a:xfrm>
            <a:off x="6396584" y="2948138"/>
            <a:ext cx="5374961" cy="3179751"/>
          </a:xfrm>
          <a:prstGeom prst="rect">
            <a:avLst/>
          </a:prstGeom>
        </p:spPr>
      </p:pic>
      <p:sp>
        <p:nvSpPr>
          <p:cNvPr id="10" name="Rectangle 9">
            <a:extLst>
              <a:ext uri="{FF2B5EF4-FFF2-40B4-BE49-F238E27FC236}">
                <a16:creationId xmlns:a16="http://schemas.microsoft.com/office/drawing/2014/main" id="{81E679D7-2256-08A4-BCA8-255ECB9644BE}"/>
              </a:ext>
            </a:extLst>
          </p:cNvPr>
          <p:cNvSpPr/>
          <p:nvPr/>
        </p:nvSpPr>
        <p:spPr>
          <a:xfrm flipV="1">
            <a:off x="10505070" y="4477407"/>
            <a:ext cx="1124565" cy="331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TextBox 10">
            <a:extLst>
              <a:ext uri="{FF2B5EF4-FFF2-40B4-BE49-F238E27FC236}">
                <a16:creationId xmlns:a16="http://schemas.microsoft.com/office/drawing/2014/main" id="{54F2C2E4-D1B4-B557-8B68-D48B80C0A01E}"/>
              </a:ext>
            </a:extLst>
          </p:cNvPr>
          <p:cNvSpPr txBox="1"/>
          <p:nvPr/>
        </p:nvSpPr>
        <p:spPr>
          <a:xfrm>
            <a:off x="5759655" y="903890"/>
            <a:ext cx="2900869" cy="584775"/>
          </a:xfrm>
          <a:prstGeom prst="rect">
            <a:avLst/>
          </a:prstGeom>
          <a:noFill/>
        </p:spPr>
        <p:txBody>
          <a:bodyPr wrap="square" rtlCol="0">
            <a:spAutoFit/>
          </a:bodyPr>
          <a:lstStyle/>
          <a:p>
            <a:r>
              <a:rPr lang="en-US" sz="1600">
                <a:hlinkClick r:id="rId4"/>
              </a:rPr>
              <a:t>IQVIA - Marketing Operations Toolbox</a:t>
            </a:r>
            <a:endParaRPr lang="en-US" sz="1600">
              <a:solidFill>
                <a:schemeClr val="tx2"/>
              </a:solidFill>
            </a:endParaRPr>
          </a:p>
        </p:txBody>
      </p:sp>
      <p:sp>
        <p:nvSpPr>
          <p:cNvPr id="12" name="Rectangle 11">
            <a:extLst>
              <a:ext uri="{FF2B5EF4-FFF2-40B4-BE49-F238E27FC236}">
                <a16:creationId xmlns:a16="http://schemas.microsoft.com/office/drawing/2014/main" id="{D5B328EB-6449-53A2-93AE-9D1B90CA8F21}"/>
              </a:ext>
            </a:extLst>
          </p:cNvPr>
          <p:cNvSpPr/>
          <p:nvPr/>
        </p:nvSpPr>
        <p:spPr>
          <a:xfrm flipV="1">
            <a:off x="5759655" y="730110"/>
            <a:ext cx="2900869" cy="758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2571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EC3-AE7A-CD63-1C15-8F24F8941041}"/>
              </a:ext>
            </a:extLst>
          </p:cNvPr>
          <p:cNvSpPr>
            <a:spLocks noGrp="1"/>
          </p:cNvSpPr>
          <p:nvPr>
            <p:ph type="title"/>
          </p:nvPr>
        </p:nvSpPr>
        <p:spPr>
          <a:xfrm>
            <a:off x="5638049" y="2465263"/>
            <a:ext cx="5889171" cy="2600724"/>
          </a:xfrm>
        </p:spPr>
        <p:txBody>
          <a:bodyPr/>
          <a:lstStyle/>
          <a:p>
            <a:r>
              <a:rPr lang="en-GB"/>
              <a:t>Eloqua Profiler</a:t>
            </a:r>
            <a:endParaRPr lang="en-US"/>
          </a:p>
        </p:txBody>
      </p:sp>
    </p:spTree>
    <p:extLst>
      <p:ext uri="{BB962C8B-B14F-4D97-AF65-F5344CB8AC3E}">
        <p14:creationId xmlns:p14="http://schemas.microsoft.com/office/powerpoint/2010/main" val="36390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BA416618-6EF0-4CCA-9497-25D949F82B4C}"/>
              </a:ext>
            </a:extLst>
          </p:cNvPr>
          <p:cNvPicPr>
            <a:picLocks noGrp="1" noChangeAspect="1"/>
          </p:cNvPicPr>
          <p:nvPr>
            <p:ph idx="1"/>
          </p:nvPr>
        </p:nvPicPr>
        <p:blipFill>
          <a:blip r:embed="rId2"/>
          <a:stretch>
            <a:fillRect/>
          </a:stretch>
        </p:blipFill>
        <p:spPr>
          <a:xfrm>
            <a:off x="588762" y="1355968"/>
            <a:ext cx="9673906" cy="4474310"/>
          </a:xfrm>
        </p:spPr>
      </p:pic>
      <p:sp>
        <p:nvSpPr>
          <p:cNvPr id="4" name="Title 3"/>
          <p:cNvSpPr>
            <a:spLocks noGrp="1"/>
          </p:cNvSpPr>
          <p:nvPr>
            <p:ph type="title"/>
          </p:nvPr>
        </p:nvSpPr>
        <p:spPr/>
        <p:txBody>
          <a:bodyPr/>
          <a:lstStyle/>
          <a:p>
            <a:r>
              <a:rPr lang="en-GB"/>
              <a:t>Profiler is Located on Salesforce Lead and Contact Records</a:t>
            </a:r>
          </a:p>
        </p:txBody>
      </p:sp>
      <p:sp>
        <p:nvSpPr>
          <p:cNvPr id="7" name="Rectangle 6"/>
          <p:cNvSpPr/>
          <p:nvPr/>
        </p:nvSpPr>
        <p:spPr>
          <a:xfrm>
            <a:off x="1594336" y="2976288"/>
            <a:ext cx="781542" cy="274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cxnSp>
        <p:nvCxnSpPr>
          <p:cNvPr id="20" name="Straight Arrow Connector 19">
            <a:extLst>
              <a:ext uri="{FF2B5EF4-FFF2-40B4-BE49-F238E27FC236}">
                <a16:creationId xmlns:a16="http://schemas.microsoft.com/office/drawing/2014/main" id="{54B306BC-2369-4736-ABF4-91D2A12AD6F2}"/>
              </a:ext>
            </a:extLst>
          </p:cNvPr>
          <p:cNvCxnSpPr/>
          <p:nvPr/>
        </p:nvCxnSpPr>
        <p:spPr>
          <a:xfrm flipH="1">
            <a:off x="2375878" y="3124780"/>
            <a:ext cx="39858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C15F50-F372-41F3-A42F-D0D6AE542AB1}"/>
              </a:ext>
            </a:extLst>
          </p:cNvPr>
          <p:cNvSpPr txBox="1"/>
          <p:nvPr/>
        </p:nvSpPr>
        <p:spPr>
          <a:xfrm>
            <a:off x="2774463" y="3017058"/>
            <a:ext cx="3148619" cy="215444"/>
          </a:xfrm>
          <a:prstGeom prst="rect">
            <a:avLst/>
          </a:prstGeom>
          <a:noFill/>
        </p:spPr>
        <p:txBody>
          <a:bodyPr wrap="none" rtlCol="0">
            <a:spAutoFit/>
          </a:bodyPr>
          <a:lstStyle/>
          <a:p>
            <a:r>
              <a:rPr lang="en-US" sz="800">
                <a:solidFill>
                  <a:srgbClr val="FF0000"/>
                </a:solidFill>
              </a:rPr>
              <a:t>Select this tab on the lead/contact layout to see this specific view</a:t>
            </a:r>
          </a:p>
        </p:txBody>
      </p:sp>
    </p:spTree>
    <p:extLst>
      <p:ext uri="{BB962C8B-B14F-4D97-AF65-F5344CB8AC3E}">
        <p14:creationId xmlns:p14="http://schemas.microsoft.com/office/powerpoint/2010/main" val="146328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a:t>You can view what emails a contact has received/opened, which web pages they have visited and any webinars or events they have attended. To amend the time period use the calendar icon (last 30/60 days, or 1 year)</a:t>
            </a:r>
          </a:p>
        </p:txBody>
      </p:sp>
      <p:sp>
        <p:nvSpPr>
          <p:cNvPr id="3" name="Footer Placeholder 2"/>
          <p:cNvSpPr>
            <a:spLocks noGrp="1"/>
          </p:cNvSpPr>
          <p:nvPr>
            <p:ph type="ftr" sz="quarter" idx="10"/>
          </p:nvPr>
        </p:nvSpPr>
        <p:spPr/>
        <p:txBody>
          <a:bodyPr/>
          <a:lstStyle/>
          <a:p>
            <a:endParaRPr lang="en-US"/>
          </a:p>
        </p:txBody>
      </p:sp>
      <p:sp>
        <p:nvSpPr>
          <p:cNvPr id="4" name="Title 3"/>
          <p:cNvSpPr>
            <a:spLocks noGrp="1"/>
          </p:cNvSpPr>
          <p:nvPr>
            <p:ph type="title"/>
          </p:nvPr>
        </p:nvSpPr>
        <p:spPr/>
        <p:txBody>
          <a:bodyPr/>
          <a:lstStyle/>
          <a:p>
            <a:r>
              <a:rPr lang="en-GB"/>
              <a:t>Scroll down on summary tab to view latest activities</a:t>
            </a:r>
          </a:p>
        </p:txBody>
      </p:sp>
      <p:grpSp>
        <p:nvGrpSpPr>
          <p:cNvPr id="2" name="Group 1"/>
          <p:cNvGrpSpPr/>
          <p:nvPr/>
        </p:nvGrpSpPr>
        <p:grpSpPr>
          <a:xfrm>
            <a:off x="693610" y="1914822"/>
            <a:ext cx="8281679" cy="4200230"/>
            <a:chOff x="693609" y="1297763"/>
            <a:chExt cx="9498347" cy="4817289"/>
          </a:xfrm>
        </p:grpSpPr>
        <p:grpSp>
          <p:nvGrpSpPr>
            <p:cNvPr id="7" name="Group 6"/>
            <p:cNvGrpSpPr/>
            <p:nvPr/>
          </p:nvGrpSpPr>
          <p:grpSpPr>
            <a:xfrm>
              <a:off x="693609" y="1297763"/>
              <a:ext cx="9475928" cy="4817289"/>
              <a:chOff x="384047" y="1199846"/>
              <a:chExt cx="7722842" cy="392607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7" y="1199846"/>
                <a:ext cx="7722842" cy="392607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9287" y="1828802"/>
                <a:ext cx="7023381" cy="3156437"/>
              </a:xfrm>
              <a:prstGeom prst="rect">
                <a:avLst/>
              </a:prstGeom>
            </p:spPr>
          </p:pic>
        </p:grpSp>
        <p:sp>
          <p:nvSpPr>
            <p:cNvPr id="8" name="Rectangle 7"/>
            <p:cNvSpPr/>
            <p:nvPr/>
          </p:nvSpPr>
          <p:spPr>
            <a:xfrm>
              <a:off x="6170734" y="2035420"/>
              <a:ext cx="474784" cy="2742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sp>
          <p:nvSpPr>
            <p:cNvPr id="9" name="Rectangle 8"/>
            <p:cNvSpPr/>
            <p:nvPr/>
          </p:nvSpPr>
          <p:spPr>
            <a:xfrm>
              <a:off x="9974581" y="2230947"/>
              <a:ext cx="217375" cy="3420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grpSp>
      <p:sp>
        <p:nvSpPr>
          <p:cNvPr id="11" name="Rectangle 10"/>
          <p:cNvSpPr/>
          <p:nvPr/>
        </p:nvSpPr>
        <p:spPr>
          <a:xfrm>
            <a:off x="8344564" y="2768931"/>
            <a:ext cx="413968" cy="239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spTree>
    <p:extLst>
      <p:ext uri="{BB962C8B-B14F-4D97-AF65-F5344CB8AC3E}">
        <p14:creationId xmlns:p14="http://schemas.microsoft.com/office/powerpoint/2010/main" val="251034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Profiler Web Alerts</a:t>
            </a:r>
          </a:p>
        </p:txBody>
      </p:sp>
      <p:sp>
        <p:nvSpPr>
          <p:cNvPr id="19" name="Rectangle: Top Corners Rounded 18">
            <a:extLst>
              <a:ext uri="{FF2B5EF4-FFF2-40B4-BE49-F238E27FC236}">
                <a16:creationId xmlns:a16="http://schemas.microsoft.com/office/drawing/2014/main" id="{F1AF3965-7D70-4045-AB89-EE9F5433839F}"/>
              </a:ext>
            </a:extLst>
          </p:cNvPr>
          <p:cNvSpPr/>
          <p:nvPr/>
        </p:nvSpPr>
        <p:spPr>
          <a:xfrm>
            <a:off x="6960473" y="1266742"/>
            <a:ext cx="4828298" cy="431591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REMOVE ELOQUA PROFILER </a:t>
            </a:r>
            <a:endParaRPr lang="en-US"/>
          </a:p>
          <a:p>
            <a:pPr algn="ctr">
              <a:spcAft>
                <a:spcPts val="600"/>
              </a:spcAft>
            </a:pPr>
            <a:r>
              <a:rPr lang="en-US" sz="1600" b="1">
                <a:cs typeface="Arial"/>
              </a:rPr>
              <a:t>WEB ALERTS </a:t>
            </a:r>
            <a:endParaRPr lang="en-US"/>
          </a:p>
          <a:p>
            <a:pPr marL="285750" indent="-285750">
              <a:spcBef>
                <a:spcPts val="1000"/>
              </a:spcBef>
              <a:buFont typeface="Arial"/>
              <a:buChar char="•"/>
            </a:pPr>
            <a:r>
              <a:rPr lang="en-US" sz="1600">
                <a:ea typeface="+mn-lt"/>
                <a:cs typeface="+mn-lt"/>
              </a:rPr>
              <a:t>Search the contact you would like to remove as a web alert</a:t>
            </a:r>
          </a:p>
          <a:p>
            <a:pPr marL="285750" indent="-285750">
              <a:spcBef>
                <a:spcPts val="1000"/>
              </a:spcBef>
              <a:buFont typeface="Arial"/>
              <a:buChar char="•"/>
            </a:pPr>
            <a:r>
              <a:rPr lang="en-US" sz="1600">
                <a:ea typeface="+mn-lt"/>
                <a:cs typeface="+mn-lt"/>
              </a:rPr>
              <a:t>Click on their name and select "Eloqua Profiler"</a:t>
            </a:r>
          </a:p>
          <a:p>
            <a:pPr marL="285750" indent="-285750">
              <a:spcBef>
                <a:spcPts val="1000"/>
              </a:spcBef>
              <a:buFont typeface="Arial"/>
              <a:buChar char="•"/>
            </a:pPr>
            <a:r>
              <a:rPr lang="en-US" sz="1600">
                <a:ea typeface="+mn-lt"/>
                <a:cs typeface="+mn-lt"/>
              </a:rPr>
              <a:t>Click the blue "Alert" box </a:t>
            </a:r>
          </a:p>
          <a:p>
            <a:pPr marL="285750" indent="-285750">
              <a:spcBef>
                <a:spcPts val="1000"/>
              </a:spcBef>
              <a:buFont typeface="Arial"/>
              <a:buChar char="•"/>
            </a:pPr>
            <a:r>
              <a:rPr lang="en-US" sz="1600">
                <a:ea typeface="+mn-lt"/>
                <a:cs typeface="+mn-lt"/>
              </a:rPr>
              <a:t>In the pop-up window select "View all Alerts"</a:t>
            </a:r>
          </a:p>
          <a:p>
            <a:pPr marL="285750" indent="-285750">
              <a:spcBef>
                <a:spcPts val="1000"/>
              </a:spcBef>
              <a:buFont typeface="Arial"/>
              <a:buChar char="•"/>
            </a:pPr>
            <a:r>
              <a:rPr lang="en-US" sz="1600">
                <a:cs typeface="Arial"/>
              </a:rPr>
              <a:t>Here all your web alerts will be listed, remove the alerts you no longer want to receive</a:t>
            </a:r>
          </a:p>
        </p:txBody>
      </p:sp>
      <p:pic>
        <p:nvPicPr>
          <p:cNvPr id="7" name="Picture 7" descr="Graphical user interface, text, application&#10;&#10;Description automatically generated">
            <a:extLst>
              <a:ext uri="{FF2B5EF4-FFF2-40B4-BE49-F238E27FC236}">
                <a16:creationId xmlns:a16="http://schemas.microsoft.com/office/drawing/2014/main" id="{E5B3D947-EB9A-4399-BC10-00CAB022A482}"/>
              </a:ext>
            </a:extLst>
          </p:cNvPr>
          <p:cNvPicPr>
            <a:picLocks noChangeAspect="1"/>
          </p:cNvPicPr>
          <p:nvPr/>
        </p:nvPicPr>
        <p:blipFill>
          <a:blip r:embed="rId3"/>
          <a:stretch>
            <a:fillRect/>
          </a:stretch>
        </p:blipFill>
        <p:spPr>
          <a:xfrm>
            <a:off x="533400" y="1329708"/>
            <a:ext cx="4869711" cy="2045490"/>
          </a:xfrm>
          <a:prstGeom prst="rect">
            <a:avLst/>
          </a:prstGeom>
          <a:ln>
            <a:solidFill>
              <a:schemeClr val="accent2"/>
            </a:solidFill>
          </a:ln>
        </p:spPr>
      </p:pic>
      <p:pic>
        <p:nvPicPr>
          <p:cNvPr id="8" name="Picture 8" descr="Graphical user interface, text, application, email&#10;&#10;Description automatically generated">
            <a:extLst>
              <a:ext uri="{FF2B5EF4-FFF2-40B4-BE49-F238E27FC236}">
                <a16:creationId xmlns:a16="http://schemas.microsoft.com/office/drawing/2014/main" id="{430B9D5E-43EF-4A45-905A-674B870D39F4}"/>
              </a:ext>
            </a:extLst>
          </p:cNvPr>
          <p:cNvPicPr>
            <a:picLocks noChangeAspect="1"/>
          </p:cNvPicPr>
          <p:nvPr/>
        </p:nvPicPr>
        <p:blipFill>
          <a:blip r:embed="rId4"/>
          <a:stretch>
            <a:fillRect/>
          </a:stretch>
        </p:blipFill>
        <p:spPr>
          <a:xfrm>
            <a:off x="382772" y="3725177"/>
            <a:ext cx="6074734" cy="1675925"/>
          </a:xfrm>
          <a:prstGeom prst="rect">
            <a:avLst/>
          </a:prstGeom>
          <a:ln>
            <a:solidFill>
              <a:schemeClr val="accent2"/>
            </a:solidFill>
          </a:ln>
        </p:spPr>
      </p:pic>
      <p:sp>
        <p:nvSpPr>
          <p:cNvPr id="3" name="Rectangle 2">
            <a:extLst>
              <a:ext uri="{FF2B5EF4-FFF2-40B4-BE49-F238E27FC236}">
                <a16:creationId xmlns:a16="http://schemas.microsoft.com/office/drawing/2014/main" id="{44F711DE-B60A-4F8A-BA56-F8FFA8E1297F}"/>
              </a:ext>
            </a:extLst>
          </p:cNvPr>
          <p:cNvSpPr/>
          <p:nvPr/>
        </p:nvSpPr>
        <p:spPr>
          <a:xfrm>
            <a:off x="5862409" y="4979380"/>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28A54CD2-26D1-40B4-9F37-AB64DA6D4A04}"/>
              </a:ext>
            </a:extLst>
          </p:cNvPr>
          <p:cNvSpPr/>
          <p:nvPr/>
        </p:nvSpPr>
        <p:spPr>
          <a:xfrm>
            <a:off x="572711" y="2551612"/>
            <a:ext cx="1716925" cy="245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Rectangle 10">
            <a:extLst>
              <a:ext uri="{FF2B5EF4-FFF2-40B4-BE49-F238E27FC236}">
                <a16:creationId xmlns:a16="http://schemas.microsoft.com/office/drawing/2014/main" id="{D86DD543-91F5-4976-87BB-6E1FAF6CB0ED}"/>
              </a:ext>
            </a:extLst>
          </p:cNvPr>
          <p:cNvSpPr/>
          <p:nvPr/>
        </p:nvSpPr>
        <p:spPr>
          <a:xfrm>
            <a:off x="2743524" y="2232635"/>
            <a:ext cx="547344" cy="183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75597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EC3-AE7A-CD63-1C15-8F24F8941041}"/>
              </a:ext>
            </a:extLst>
          </p:cNvPr>
          <p:cNvSpPr>
            <a:spLocks noGrp="1"/>
          </p:cNvSpPr>
          <p:nvPr>
            <p:ph type="title"/>
          </p:nvPr>
        </p:nvSpPr>
        <p:spPr>
          <a:xfrm>
            <a:off x="5638049" y="2465263"/>
            <a:ext cx="5889171" cy="2600724"/>
          </a:xfrm>
        </p:spPr>
        <p:txBody>
          <a:bodyPr/>
          <a:lstStyle/>
          <a:p>
            <a:r>
              <a:rPr lang="en-GB"/>
              <a:t>Eloqua Engage</a:t>
            </a:r>
            <a:endParaRPr lang="en-US"/>
          </a:p>
        </p:txBody>
      </p:sp>
    </p:spTree>
    <p:extLst>
      <p:ext uri="{BB962C8B-B14F-4D97-AF65-F5344CB8AC3E}">
        <p14:creationId xmlns:p14="http://schemas.microsoft.com/office/powerpoint/2010/main" val="349217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Selecting a Template</a:t>
            </a:r>
          </a:p>
        </p:txBody>
      </p:sp>
      <p:pic>
        <p:nvPicPr>
          <p:cNvPr id="2" name="Picture 1">
            <a:extLst>
              <a:ext uri="{FF2B5EF4-FFF2-40B4-BE49-F238E27FC236}">
                <a16:creationId xmlns:a16="http://schemas.microsoft.com/office/drawing/2014/main" id="{92D9E5BD-746B-431B-8ECF-07436D48B2CD}"/>
              </a:ext>
            </a:extLst>
          </p:cNvPr>
          <p:cNvPicPr>
            <a:picLocks noChangeAspect="1"/>
          </p:cNvPicPr>
          <p:nvPr/>
        </p:nvPicPr>
        <p:blipFill>
          <a:blip r:embed="rId3"/>
          <a:stretch>
            <a:fillRect/>
          </a:stretch>
        </p:blipFill>
        <p:spPr>
          <a:xfrm>
            <a:off x="384694" y="1939457"/>
            <a:ext cx="7428957" cy="609596"/>
          </a:xfrm>
          <a:prstGeom prst="rect">
            <a:avLst/>
          </a:prstGeom>
        </p:spPr>
      </p:pic>
      <p:pic>
        <p:nvPicPr>
          <p:cNvPr id="8" name="Picture 7">
            <a:extLst>
              <a:ext uri="{FF2B5EF4-FFF2-40B4-BE49-F238E27FC236}">
                <a16:creationId xmlns:a16="http://schemas.microsoft.com/office/drawing/2014/main" id="{2893155D-55C7-4606-9BE7-D2A7C0340FF2}"/>
              </a:ext>
            </a:extLst>
          </p:cNvPr>
          <p:cNvPicPr>
            <a:picLocks noChangeAspect="1"/>
          </p:cNvPicPr>
          <p:nvPr/>
        </p:nvPicPr>
        <p:blipFill>
          <a:blip r:embed="rId4"/>
          <a:stretch>
            <a:fillRect/>
          </a:stretch>
        </p:blipFill>
        <p:spPr>
          <a:xfrm>
            <a:off x="385137" y="4316207"/>
            <a:ext cx="7480138" cy="681625"/>
          </a:xfrm>
          <a:prstGeom prst="rect">
            <a:avLst/>
          </a:prstGeom>
        </p:spPr>
      </p:pic>
      <p:sp>
        <p:nvSpPr>
          <p:cNvPr id="5" name="Rectangle: Top Corners Rounded 4">
            <a:extLst>
              <a:ext uri="{FF2B5EF4-FFF2-40B4-BE49-F238E27FC236}">
                <a16:creationId xmlns:a16="http://schemas.microsoft.com/office/drawing/2014/main" id="{5B7B14C1-9752-4D9D-9DF9-0CD20D5C747B}"/>
              </a:ext>
            </a:extLst>
          </p:cNvPr>
          <p:cNvSpPr/>
          <p:nvPr/>
        </p:nvSpPr>
        <p:spPr>
          <a:xfrm>
            <a:off x="8209930" y="1062731"/>
            <a:ext cx="3729601" cy="540021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SELECTING A TEMPLATE</a:t>
            </a:r>
          </a:p>
          <a:p>
            <a:pPr marL="285750" indent="-285750">
              <a:spcBef>
                <a:spcPts val="1000"/>
              </a:spcBef>
              <a:buFont typeface="Arial"/>
              <a:buChar char="•"/>
            </a:pPr>
            <a:r>
              <a:rPr lang="en-US" sz="1400">
                <a:ea typeface="+mn-lt"/>
                <a:cs typeface="+mn-lt"/>
              </a:rPr>
              <a:t>Log into Salesforce</a:t>
            </a:r>
          </a:p>
          <a:p>
            <a:pPr marL="285750" indent="-285750">
              <a:spcBef>
                <a:spcPts val="1000"/>
              </a:spcBef>
              <a:buFont typeface="Arial"/>
              <a:buChar char="•"/>
            </a:pPr>
            <a:r>
              <a:rPr lang="en-US" sz="1400">
                <a:ea typeface="+mn-lt"/>
                <a:cs typeface="+mn-lt"/>
              </a:rPr>
              <a:t>Navigate to Eloqua Engage</a:t>
            </a:r>
          </a:p>
          <a:p>
            <a:pPr marL="285750" indent="-285750">
              <a:spcBef>
                <a:spcPts val="1000"/>
              </a:spcBef>
              <a:buFont typeface="Arial"/>
              <a:buChar char="•"/>
            </a:pPr>
            <a:r>
              <a:rPr lang="en-US" sz="1400">
                <a:ea typeface="+mn-lt"/>
                <a:cs typeface="+mn-lt"/>
              </a:rPr>
              <a:t>Click on “Compose”</a:t>
            </a:r>
          </a:p>
          <a:p>
            <a:pPr marL="285750" indent="-285750">
              <a:spcBef>
                <a:spcPts val="1000"/>
              </a:spcBef>
              <a:buFont typeface="Arial"/>
              <a:buChar char="•"/>
            </a:pPr>
            <a:r>
              <a:rPr lang="en-US" sz="1400">
                <a:ea typeface="+mn-lt"/>
                <a:cs typeface="+mn-lt"/>
              </a:rPr>
              <a:t>Choose a template</a:t>
            </a:r>
          </a:p>
          <a:p>
            <a:pPr marL="742950" lvl="1" indent="-285750">
              <a:spcBef>
                <a:spcPts val="800"/>
              </a:spcBef>
              <a:buFont typeface="Arial"/>
              <a:buChar char="•"/>
            </a:pPr>
            <a:r>
              <a:rPr lang="en-US" sz="1400">
                <a:ea typeface="+mn-lt"/>
                <a:cs typeface="+mn-lt"/>
              </a:rPr>
              <a:t>Recent | My | All</a:t>
            </a:r>
          </a:p>
          <a:p>
            <a:pPr marL="285750" indent="-285750">
              <a:spcBef>
                <a:spcPts val="1000"/>
              </a:spcBef>
              <a:buFont typeface="Arial"/>
              <a:buChar char="•"/>
            </a:pPr>
            <a:r>
              <a:rPr lang="en-US" sz="1400">
                <a:ea typeface="+mn-lt"/>
                <a:cs typeface="+mn-lt"/>
              </a:rPr>
              <a:t>Navigate to All – Filter to find a specific template saved in a particular location</a:t>
            </a:r>
          </a:p>
          <a:p>
            <a:pPr marL="285750" indent="-285750">
              <a:spcBef>
                <a:spcPts val="1000"/>
              </a:spcBef>
              <a:buFont typeface="Arial"/>
              <a:buChar char="•"/>
            </a:pPr>
            <a:r>
              <a:rPr lang="en-US" sz="1400">
                <a:ea typeface="+mn-lt"/>
                <a:cs typeface="+mn-lt"/>
              </a:rPr>
              <a:t>If you know the template name you can type it in. It may be helpful to provide the Sales team with your campaign code so that they can search the templates available to them for that campaign</a:t>
            </a:r>
          </a:p>
          <a:p>
            <a:pPr marL="742950" lvl="1" indent="-285750">
              <a:spcBef>
                <a:spcPts val="800"/>
              </a:spcBef>
              <a:buFont typeface="Arial"/>
              <a:buChar char="•"/>
            </a:pPr>
            <a:r>
              <a:rPr lang="en-US" sz="1400">
                <a:ea typeface="+mn-lt"/>
                <a:cs typeface="+mn-lt"/>
              </a:rPr>
              <a:t>2021_CSMSDynDplyWbnrEmNur_USCAusa_SS</a:t>
            </a:r>
          </a:p>
          <a:p>
            <a:pPr marL="742950" lvl="1" indent="-285750">
              <a:spcBef>
                <a:spcPts val="800"/>
              </a:spcBef>
              <a:buFont typeface="Arial"/>
              <a:buChar char="•"/>
            </a:pPr>
            <a:r>
              <a:rPr lang="en-US" sz="1400">
                <a:ea typeface="+mn-lt"/>
                <a:cs typeface="+mn-lt"/>
              </a:rPr>
              <a:t>Natalie Demo Email Template</a:t>
            </a:r>
            <a:endParaRPr lang="en-US" sz="1400">
              <a:cs typeface="Arial"/>
            </a:endParaRPr>
          </a:p>
        </p:txBody>
      </p:sp>
      <p:pic>
        <p:nvPicPr>
          <p:cNvPr id="15" name="Picture 15" descr="Text&#10;&#10;Description automatically generated">
            <a:extLst>
              <a:ext uri="{FF2B5EF4-FFF2-40B4-BE49-F238E27FC236}">
                <a16:creationId xmlns:a16="http://schemas.microsoft.com/office/drawing/2014/main" id="{B32408D3-9581-49AF-8C0D-46A8514D1C86}"/>
              </a:ext>
            </a:extLst>
          </p:cNvPr>
          <p:cNvPicPr>
            <a:picLocks noChangeAspect="1"/>
          </p:cNvPicPr>
          <p:nvPr/>
        </p:nvPicPr>
        <p:blipFill>
          <a:blip r:embed="rId5"/>
          <a:stretch>
            <a:fillRect/>
          </a:stretch>
        </p:blipFill>
        <p:spPr>
          <a:xfrm>
            <a:off x="382772" y="1273972"/>
            <a:ext cx="6260804" cy="446893"/>
          </a:xfrm>
          <a:prstGeom prst="rect">
            <a:avLst/>
          </a:prstGeom>
        </p:spPr>
      </p:pic>
      <p:sp>
        <p:nvSpPr>
          <p:cNvPr id="13" name="Rectangle 12">
            <a:extLst>
              <a:ext uri="{FF2B5EF4-FFF2-40B4-BE49-F238E27FC236}">
                <a16:creationId xmlns:a16="http://schemas.microsoft.com/office/drawing/2014/main" id="{128DF6F8-4645-4E54-BB51-9B5547EDB12F}"/>
              </a:ext>
            </a:extLst>
          </p:cNvPr>
          <p:cNvSpPr/>
          <p:nvPr/>
        </p:nvSpPr>
        <p:spPr>
          <a:xfrm>
            <a:off x="5853548" y="1320008"/>
            <a:ext cx="777715" cy="351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55592A0-534C-44FD-8DFF-3BBBFCB1F86C}"/>
              </a:ext>
            </a:extLst>
          </p:cNvPr>
          <p:cNvSpPr/>
          <p:nvPr/>
        </p:nvSpPr>
        <p:spPr>
          <a:xfrm>
            <a:off x="7235780" y="2294659"/>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6" name="Picture 16" descr="Graphical user interface, text&#10;&#10;Description automatically generated">
            <a:extLst>
              <a:ext uri="{FF2B5EF4-FFF2-40B4-BE49-F238E27FC236}">
                <a16:creationId xmlns:a16="http://schemas.microsoft.com/office/drawing/2014/main" id="{C78535F9-13E8-45BF-AAFD-84FE5F88239D}"/>
              </a:ext>
            </a:extLst>
          </p:cNvPr>
          <p:cNvPicPr>
            <a:picLocks noChangeAspect="1"/>
          </p:cNvPicPr>
          <p:nvPr/>
        </p:nvPicPr>
        <p:blipFill>
          <a:blip r:embed="rId6"/>
          <a:stretch>
            <a:fillRect/>
          </a:stretch>
        </p:blipFill>
        <p:spPr>
          <a:xfrm>
            <a:off x="385320" y="2779639"/>
            <a:ext cx="1781175" cy="962025"/>
          </a:xfrm>
          <a:prstGeom prst="rect">
            <a:avLst/>
          </a:prstGeom>
        </p:spPr>
      </p:pic>
      <p:sp>
        <p:nvSpPr>
          <p:cNvPr id="17" name="Rectangle 16">
            <a:extLst>
              <a:ext uri="{FF2B5EF4-FFF2-40B4-BE49-F238E27FC236}">
                <a16:creationId xmlns:a16="http://schemas.microsoft.com/office/drawing/2014/main" id="{45AB2D14-AE33-4C74-9F0E-F48A0AE4BF70}"/>
              </a:ext>
            </a:extLst>
          </p:cNvPr>
          <p:cNvSpPr/>
          <p:nvPr/>
        </p:nvSpPr>
        <p:spPr>
          <a:xfrm>
            <a:off x="581571" y="3490820"/>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8" name="Rectangle 17">
            <a:extLst>
              <a:ext uri="{FF2B5EF4-FFF2-40B4-BE49-F238E27FC236}">
                <a16:creationId xmlns:a16="http://schemas.microsoft.com/office/drawing/2014/main" id="{DFE86BF5-2706-4E78-9928-E267C41F2221}"/>
              </a:ext>
            </a:extLst>
          </p:cNvPr>
          <p:cNvSpPr/>
          <p:nvPr/>
        </p:nvSpPr>
        <p:spPr>
          <a:xfrm>
            <a:off x="6411757" y="4766726"/>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322729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Editing the Email</a:t>
            </a:r>
          </a:p>
        </p:txBody>
      </p:sp>
      <p:pic>
        <p:nvPicPr>
          <p:cNvPr id="3" name="Picture 2">
            <a:extLst>
              <a:ext uri="{FF2B5EF4-FFF2-40B4-BE49-F238E27FC236}">
                <a16:creationId xmlns:a16="http://schemas.microsoft.com/office/drawing/2014/main" id="{764663E7-7218-4AD3-9DBA-10E14618F0E1}"/>
              </a:ext>
            </a:extLst>
          </p:cNvPr>
          <p:cNvPicPr>
            <a:picLocks noChangeAspect="1"/>
          </p:cNvPicPr>
          <p:nvPr/>
        </p:nvPicPr>
        <p:blipFill>
          <a:blip r:embed="rId3"/>
          <a:stretch>
            <a:fillRect/>
          </a:stretch>
        </p:blipFill>
        <p:spPr>
          <a:xfrm>
            <a:off x="533006" y="1459680"/>
            <a:ext cx="5391150" cy="1390650"/>
          </a:xfrm>
          <a:prstGeom prst="rect">
            <a:avLst/>
          </a:prstGeom>
        </p:spPr>
      </p:pic>
      <p:pic>
        <p:nvPicPr>
          <p:cNvPr id="6" name="Picture 5">
            <a:extLst>
              <a:ext uri="{FF2B5EF4-FFF2-40B4-BE49-F238E27FC236}">
                <a16:creationId xmlns:a16="http://schemas.microsoft.com/office/drawing/2014/main" id="{5F955313-EAA6-48DE-9BE7-95DF393C87B7}"/>
              </a:ext>
            </a:extLst>
          </p:cNvPr>
          <p:cNvPicPr>
            <a:picLocks noChangeAspect="1"/>
          </p:cNvPicPr>
          <p:nvPr/>
        </p:nvPicPr>
        <p:blipFill>
          <a:blip r:embed="rId4"/>
          <a:stretch>
            <a:fillRect/>
          </a:stretch>
        </p:blipFill>
        <p:spPr>
          <a:xfrm>
            <a:off x="489608" y="3296081"/>
            <a:ext cx="7400925" cy="1924050"/>
          </a:xfrm>
          <a:prstGeom prst="rect">
            <a:avLst/>
          </a:prstGeom>
        </p:spPr>
      </p:pic>
      <p:sp>
        <p:nvSpPr>
          <p:cNvPr id="9" name="Rectangle 8">
            <a:extLst>
              <a:ext uri="{FF2B5EF4-FFF2-40B4-BE49-F238E27FC236}">
                <a16:creationId xmlns:a16="http://schemas.microsoft.com/office/drawing/2014/main" id="{9A09530E-C24A-4E31-ADA9-2BF70AC331E9}"/>
              </a:ext>
            </a:extLst>
          </p:cNvPr>
          <p:cNvSpPr/>
          <p:nvPr/>
        </p:nvSpPr>
        <p:spPr>
          <a:xfrm>
            <a:off x="1017142" y="3296081"/>
            <a:ext cx="236305"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0" name="Picture 9">
            <a:extLst>
              <a:ext uri="{FF2B5EF4-FFF2-40B4-BE49-F238E27FC236}">
                <a16:creationId xmlns:a16="http://schemas.microsoft.com/office/drawing/2014/main" id="{59311687-4BF3-4CBF-910C-104CF70EA2A1}"/>
              </a:ext>
            </a:extLst>
          </p:cNvPr>
          <p:cNvPicPr>
            <a:picLocks noChangeAspect="1"/>
          </p:cNvPicPr>
          <p:nvPr/>
        </p:nvPicPr>
        <p:blipFill>
          <a:blip r:embed="rId5"/>
          <a:stretch>
            <a:fillRect/>
          </a:stretch>
        </p:blipFill>
        <p:spPr>
          <a:xfrm>
            <a:off x="1017142" y="5953932"/>
            <a:ext cx="2295525" cy="609600"/>
          </a:xfrm>
          <a:prstGeom prst="rect">
            <a:avLst/>
          </a:prstGeom>
        </p:spPr>
      </p:pic>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70716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EDITING THE EMAIL</a:t>
            </a:r>
          </a:p>
          <a:p>
            <a:pPr marL="285750" indent="-285750">
              <a:spcBef>
                <a:spcPts val="1000"/>
              </a:spcBef>
              <a:buFont typeface="Arial"/>
              <a:buChar char="•"/>
            </a:pPr>
            <a:r>
              <a:rPr lang="en-US" sz="1400">
                <a:ea typeface="+mn-lt"/>
                <a:cs typeface="+mn-lt"/>
              </a:rPr>
              <a:t>Once you have selected your template, you can make edits to it</a:t>
            </a:r>
          </a:p>
          <a:p>
            <a:pPr marL="285750" indent="-285750">
              <a:spcBef>
                <a:spcPts val="1000"/>
              </a:spcBef>
              <a:buFont typeface="Arial"/>
              <a:buChar char="•"/>
            </a:pPr>
            <a:r>
              <a:rPr lang="en-US" sz="1400">
                <a:ea typeface="+mn-lt"/>
                <a:cs typeface="+mn-lt"/>
              </a:rPr>
              <a:t>To delete a content block that you don’t want, simply highlight it and delete</a:t>
            </a:r>
          </a:p>
          <a:p>
            <a:pPr marL="285750" indent="-285750">
              <a:spcBef>
                <a:spcPts val="1000"/>
              </a:spcBef>
              <a:buFont typeface="Arial"/>
              <a:buChar char="•"/>
            </a:pPr>
            <a:r>
              <a:rPr lang="en-US" sz="1400">
                <a:ea typeface="+mn-lt"/>
                <a:cs typeface="+mn-lt"/>
              </a:rPr>
              <a:t>To insert field content into the email, select Field Merge from the top ribbon banner</a:t>
            </a:r>
          </a:p>
          <a:p>
            <a:pPr marL="285750" indent="-285750">
              <a:spcBef>
                <a:spcPts val="1000"/>
              </a:spcBef>
              <a:buFont typeface="Arial"/>
              <a:buChar char="•"/>
            </a:pPr>
            <a:r>
              <a:rPr lang="en-US" sz="1400">
                <a:ea typeface="+mn-lt"/>
                <a:cs typeface="+mn-lt"/>
              </a:rPr>
              <a:t>Here you can select, FirstName or Company if you desired that information to be pulled into the email</a:t>
            </a:r>
          </a:p>
          <a:p>
            <a:pPr marL="285750" indent="-285750">
              <a:spcBef>
                <a:spcPts val="1000"/>
              </a:spcBef>
              <a:buFont typeface="Arial"/>
              <a:buChar char="•"/>
            </a:pPr>
            <a:r>
              <a:rPr lang="en-US" sz="1400">
                <a:ea typeface="+mn-lt"/>
                <a:cs typeface="+mn-lt"/>
              </a:rPr>
              <a:t>Here, you can preview your email to see what it would look like to the recipient</a:t>
            </a:r>
            <a:endParaRPr lang="en-US"/>
          </a:p>
        </p:txBody>
      </p:sp>
      <p:sp>
        <p:nvSpPr>
          <p:cNvPr id="12" name="Rectangle 11">
            <a:extLst>
              <a:ext uri="{FF2B5EF4-FFF2-40B4-BE49-F238E27FC236}">
                <a16:creationId xmlns:a16="http://schemas.microsoft.com/office/drawing/2014/main" id="{E23D1247-2505-4AC0-93F5-0896682475C7}"/>
              </a:ext>
            </a:extLst>
          </p:cNvPr>
          <p:cNvSpPr/>
          <p:nvPr/>
        </p:nvSpPr>
        <p:spPr>
          <a:xfrm flipH="1" flipV="1">
            <a:off x="1014215" y="1713952"/>
            <a:ext cx="4468601" cy="1059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4543606" y="3863150"/>
            <a:ext cx="874258" cy="393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D1CB0D7-A048-48E6-B199-503FBF356E20}"/>
              </a:ext>
            </a:extLst>
          </p:cNvPr>
          <p:cNvSpPr/>
          <p:nvPr/>
        </p:nvSpPr>
        <p:spPr>
          <a:xfrm>
            <a:off x="1858886" y="6060546"/>
            <a:ext cx="829956"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15454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an Image</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ADDING AN IMAGE</a:t>
            </a:r>
          </a:p>
          <a:p>
            <a:pPr marL="285750" indent="-285750">
              <a:spcBef>
                <a:spcPts val="1000"/>
              </a:spcBef>
              <a:buFont typeface="Arial"/>
              <a:buChar char="•"/>
            </a:pPr>
            <a:r>
              <a:rPr lang="en-US" sz="1400">
                <a:ea typeface="+mn-lt"/>
                <a:cs typeface="+mn-lt"/>
              </a:rPr>
              <a:t>If you would like to upload an image, put your cursor where you would like the image and select "Upload Image"</a:t>
            </a:r>
          </a:p>
          <a:p>
            <a:pPr marL="285750" indent="-285750">
              <a:spcBef>
                <a:spcPts val="1000"/>
              </a:spcBef>
              <a:buFont typeface="Arial"/>
              <a:buChar char="•"/>
            </a:pPr>
            <a:r>
              <a:rPr lang="en-US" sz="1400">
                <a:cs typeface="Arial"/>
              </a:rPr>
              <a:t>Select Upload in the right hand corner and upload the image you want to use</a:t>
            </a:r>
          </a:p>
          <a:p>
            <a:pPr marL="285750" indent="-285750">
              <a:spcBef>
                <a:spcPts val="1000"/>
              </a:spcBef>
              <a:buFont typeface="Arial"/>
              <a:buChar char="•"/>
            </a:pPr>
            <a:r>
              <a:rPr lang="en-US" sz="1400">
                <a:cs typeface="Arial"/>
              </a:rPr>
              <a:t>You will want to upload the image with the size dimensions desired, as you cannot alter the image size within Engage</a:t>
            </a:r>
          </a:p>
          <a:p>
            <a:pPr marL="285750" indent="-285750">
              <a:spcBef>
                <a:spcPts val="1000"/>
              </a:spcBef>
              <a:buFont typeface="Arial"/>
              <a:buChar char="•"/>
            </a:pPr>
            <a:r>
              <a:rPr lang="en-US" sz="1400">
                <a:cs typeface="Arial"/>
              </a:rPr>
              <a:t>The</a:t>
            </a:r>
            <a:r>
              <a:rPr lang="en-US" sz="1400">
                <a:ea typeface="+mn-lt"/>
                <a:cs typeface="+mn-lt"/>
              </a:rPr>
              <a:t> maximum size for an upload in Images is 50 MB</a:t>
            </a:r>
            <a:endParaRPr lang="en-US" sz="1400">
              <a:cs typeface="Arial"/>
            </a:endParaRPr>
          </a:p>
          <a:p>
            <a:pPr marL="285750" indent="-285750">
              <a:spcBef>
                <a:spcPts val="1000"/>
              </a:spcBef>
              <a:buFont typeface="Arial"/>
              <a:buChar char="•"/>
            </a:pPr>
            <a:endParaRPr lang="en-US" sz="1400">
              <a:cs typeface="Arial"/>
            </a:endParaRPr>
          </a:p>
        </p:txBody>
      </p:sp>
      <p:pic>
        <p:nvPicPr>
          <p:cNvPr id="5" name="Picture 6">
            <a:extLst>
              <a:ext uri="{FF2B5EF4-FFF2-40B4-BE49-F238E27FC236}">
                <a16:creationId xmlns:a16="http://schemas.microsoft.com/office/drawing/2014/main" id="{824FE433-EEBD-448A-AFE4-2AAE8566F1B4}"/>
              </a:ext>
            </a:extLst>
          </p:cNvPr>
          <p:cNvPicPr>
            <a:picLocks noChangeAspect="1"/>
          </p:cNvPicPr>
          <p:nvPr/>
        </p:nvPicPr>
        <p:blipFill>
          <a:blip r:embed="rId3"/>
          <a:stretch>
            <a:fillRect/>
          </a:stretch>
        </p:blipFill>
        <p:spPr>
          <a:xfrm>
            <a:off x="587339" y="1711067"/>
            <a:ext cx="1323975" cy="3524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881308" y="1749394"/>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8" name="Picture 10" descr="Graphical user interface, application&#10;&#10;Description automatically generated">
            <a:extLst>
              <a:ext uri="{FF2B5EF4-FFF2-40B4-BE49-F238E27FC236}">
                <a16:creationId xmlns:a16="http://schemas.microsoft.com/office/drawing/2014/main" id="{90FA2271-F0D7-45E7-A624-CA56DF08C705}"/>
              </a:ext>
            </a:extLst>
          </p:cNvPr>
          <p:cNvPicPr>
            <a:picLocks noChangeAspect="1"/>
          </p:cNvPicPr>
          <p:nvPr/>
        </p:nvPicPr>
        <p:blipFill>
          <a:blip r:embed="rId4"/>
          <a:stretch>
            <a:fillRect/>
          </a:stretch>
        </p:blipFill>
        <p:spPr>
          <a:xfrm>
            <a:off x="586563" y="2434208"/>
            <a:ext cx="6358269" cy="536467"/>
          </a:xfrm>
          <a:prstGeom prst="rect">
            <a:avLst/>
          </a:prstGeom>
        </p:spPr>
      </p:pic>
      <p:sp>
        <p:nvSpPr>
          <p:cNvPr id="13" name="Rectangle 12">
            <a:extLst>
              <a:ext uri="{FF2B5EF4-FFF2-40B4-BE49-F238E27FC236}">
                <a16:creationId xmlns:a16="http://schemas.microsoft.com/office/drawing/2014/main" id="{3D24ED21-6C87-41D2-911A-FF985A98054E}"/>
              </a:ext>
            </a:extLst>
          </p:cNvPr>
          <p:cNvSpPr/>
          <p:nvPr/>
        </p:nvSpPr>
        <p:spPr>
          <a:xfrm>
            <a:off x="6475188" y="2463196"/>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5" descr="Shape, rectangle&#10;&#10;Description automatically generated">
            <a:extLst>
              <a:ext uri="{FF2B5EF4-FFF2-40B4-BE49-F238E27FC236}">
                <a16:creationId xmlns:a16="http://schemas.microsoft.com/office/drawing/2014/main" id="{4C38D306-48F3-4095-AE63-DFABE8A81A02}"/>
              </a:ext>
            </a:extLst>
          </p:cNvPr>
          <p:cNvPicPr>
            <a:picLocks noChangeAspect="1"/>
          </p:cNvPicPr>
          <p:nvPr/>
        </p:nvPicPr>
        <p:blipFill>
          <a:blip r:embed="rId5"/>
          <a:stretch>
            <a:fillRect/>
          </a:stretch>
        </p:blipFill>
        <p:spPr>
          <a:xfrm>
            <a:off x="586563" y="3705691"/>
            <a:ext cx="4710223" cy="1121245"/>
          </a:xfrm>
          <a:prstGeom prst="rect">
            <a:avLst/>
          </a:prstGeom>
        </p:spPr>
      </p:pic>
      <p:sp>
        <p:nvSpPr>
          <p:cNvPr id="9" name="Rectangle 8">
            <a:extLst>
              <a:ext uri="{FF2B5EF4-FFF2-40B4-BE49-F238E27FC236}">
                <a16:creationId xmlns:a16="http://schemas.microsoft.com/office/drawing/2014/main" id="{EA1F253B-5330-48FC-B96D-3ABFC790D157}"/>
              </a:ext>
            </a:extLst>
          </p:cNvPr>
          <p:cNvSpPr/>
          <p:nvPr/>
        </p:nvSpPr>
        <p:spPr>
          <a:xfrm>
            <a:off x="777908" y="3747963"/>
            <a:ext cx="1175514" cy="1058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41566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 file to your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ADDING A FILE TO YOUR EMAIL</a:t>
            </a:r>
          </a:p>
          <a:p>
            <a:pPr marL="285750" indent="-285750">
              <a:spcBef>
                <a:spcPts val="1000"/>
              </a:spcBef>
              <a:buFont typeface="Arial"/>
              <a:buChar char="•"/>
            </a:pPr>
            <a:r>
              <a:rPr lang="en-US" sz="1400">
                <a:ea typeface="+mn-lt"/>
                <a:cs typeface="+mn-lt"/>
              </a:rPr>
              <a:t>We typically recommend sending a link to document vs having it attached in the email for tracking purposes. </a:t>
            </a:r>
          </a:p>
          <a:p>
            <a:pPr marL="285750" indent="-285750">
              <a:spcBef>
                <a:spcPts val="1000"/>
              </a:spcBef>
              <a:buFont typeface="Arial"/>
              <a:buChar char="•"/>
            </a:pPr>
            <a:r>
              <a:rPr lang="en-US" sz="1400">
                <a:cs typeface="Arial"/>
              </a:rPr>
              <a:t>In order to add a file to your email, Select the attachment icon in the editing banner</a:t>
            </a:r>
          </a:p>
          <a:p>
            <a:pPr marL="285750" indent="-285750">
              <a:spcBef>
                <a:spcPts val="1000"/>
              </a:spcBef>
              <a:buFont typeface="Arial"/>
              <a:buChar char="•"/>
            </a:pPr>
            <a:r>
              <a:rPr lang="en-US" sz="1400">
                <a:cs typeface="Arial"/>
              </a:rPr>
              <a:t>Select the attachment if it is already uploaded or select the upload button to upload your attachment</a:t>
            </a:r>
          </a:p>
          <a:p>
            <a:pPr marL="285750" indent="-285750">
              <a:spcBef>
                <a:spcPts val="1000"/>
              </a:spcBef>
              <a:buFont typeface="Arial"/>
              <a:buChar char="•"/>
            </a:pPr>
            <a:r>
              <a:rPr lang="en-US" sz="1400">
                <a:cs typeface="Arial"/>
              </a:rPr>
              <a:t>Insert the file as a tracked link</a:t>
            </a:r>
          </a:p>
          <a:p>
            <a:pPr marL="285750" indent="-285750">
              <a:spcBef>
                <a:spcPts val="1000"/>
              </a:spcBef>
              <a:buFont typeface="Arial"/>
              <a:buChar char="•"/>
            </a:pPr>
            <a:r>
              <a:rPr lang="en-US" sz="1400">
                <a:ea typeface="+mn-lt"/>
                <a:cs typeface="+mn-lt"/>
              </a:rPr>
              <a:t>The maximum size for an upload in File Storage is 10 MB</a:t>
            </a:r>
          </a:p>
          <a:p>
            <a:pPr marL="285750" indent="-285750">
              <a:spcBef>
                <a:spcPts val="1000"/>
              </a:spcBef>
              <a:buFont typeface="Arial"/>
              <a:buChar char="•"/>
            </a:pPr>
            <a:endParaRPr lang="en-US" sz="1400">
              <a:cs typeface="Arial"/>
            </a:endParaRPr>
          </a:p>
        </p:txBody>
      </p:sp>
      <p:pic>
        <p:nvPicPr>
          <p:cNvPr id="6" name="Picture 6">
            <a:extLst>
              <a:ext uri="{FF2B5EF4-FFF2-40B4-BE49-F238E27FC236}">
                <a16:creationId xmlns:a16="http://schemas.microsoft.com/office/drawing/2014/main" id="{183EBD2C-BCA7-47A1-B940-0BCFE7636CA6}"/>
              </a:ext>
            </a:extLst>
          </p:cNvPr>
          <p:cNvPicPr>
            <a:picLocks noChangeAspect="1"/>
          </p:cNvPicPr>
          <p:nvPr/>
        </p:nvPicPr>
        <p:blipFill>
          <a:blip r:embed="rId3"/>
          <a:stretch>
            <a:fillRect/>
          </a:stretch>
        </p:blipFill>
        <p:spPr>
          <a:xfrm>
            <a:off x="630865" y="1563825"/>
            <a:ext cx="4905153" cy="372234"/>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5214075" y="1616486"/>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7" name="Picture 8">
            <a:extLst>
              <a:ext uri="{FF2B5EF4-FFF2-40B4-BE49-F238E27FC236}">
                <a16:creationId xmlns:a16="http://schemas.microsoft.com/office/drawing/2014/main" id="{02D5C6A5-BEED-4907-B59E-8EDC82F49921}"/>
              </a:ext>
            </a:extLst>
          </p:cNvPr>
          <p:cNvPicPr>
            <a:picLocks noChangeAspect="1"/>
          </p:cNvPicPr>
          <p:nvPr/>
        </p:nvPicPr>
        <p:blipFill>
          <a:blip r:embed="rId4"/>
          <a:stretch>
            <a:fillRect/>
          </a:stretch>
        </p:blipFill>
        <p:spPr>
          <a:xfrm>
            <a:off x="161261" y="2576234"/>
            <a:ext cx="7687339" cy="323297"/>
          </a:xfrm>
          <a:prstGeom prst="rect">
            <a:avLst/>
          </a:prstGeom>
        </p:spPr>
      </p:pic>
      <p:sp>
        <p:nvSpPr>
          <p:cNvPr id="11" name="Rectangle 10">
            <a:extLst>
              <a:ext uri="{FF2B5EF4-FFF2-40B4-BE49-F238E27FC236}">
                <a16:creationId xmlns:a16="http://schemas.microsoft.com/office/drawing/2014/main" id="{2A1CE9EA-C299-4FE5-9F88-A7AD45A6ECCD}"/>
              </a:ext>
            </a:extLst>
          </p:cNvPr>
          <p:cNvSpPr/>
          <p:nvPr/>
        </p:nvSpPr>
        <p:spPr>
          <a:xfrm>
            <a:off x="4003118" y="2702428"/>
            <a:ext cx="1219817" cy="251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7476420" y="2534080"/>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9" name="Picture 9" descr="Graphical user interface, text, application, Word&#10;&#10;Description automatically generated">
            <a:extLst>
              <a:ext uri="{FF2B5EF4-FFF2-40B4-BE49-F238E27FC236}">
                <a16:creationId xmlns:a16="http://schemas.microsoft.com/office/drawing/2014/main" id="{35C083B7-FB01-40F2-A527-669529BA9BE7}"/>
              </a:ext>
            </a:extLst>
          </p:cNvPr>
          <p:cNvPicPr>
            <a:picLocks noChangeAspect="1"/>
          </p:cNvPicPr>
          <p:nvPr/>
        </p:nvPicPr>
        <p:blipFill>
          <a:blip r:embed="rId5"/>
          <a:stretch>
            <a:fillRect/>
          </a:stretch>
        </p:blipFill>
        <p:spPr>
          <a:xfrm>
            <a:off x="742507" y="3813212"/>
            <a:ext cx="2590800" cy="542925"/>
          </a:xfrm>
          <a:prstGeom prst="rect">
            <a:avLst/>
          </a:prstGeom>
        </p:spPr>
      </p:pic>
      <p:sp>
        <p:nvSpPr>
          <p:cNvPr id="14" name="Rectangle 13">
            <a:extLst>
              <a:ext uri="{FF2B5EF4-FFF2-40B4-BE49-F238E27FC236}">
                <a16:creationId xmlns:a16="http://schemas.microsoft.com/office/drawing/2014/main" id="{30A9779F-C9BB-44B8-8B74-D4E94D41CC37}"/>
              </a:ext>
            </a:extLst>
          </p:cNvPr>
          <p:cNvSpPr/>
          <p:nvPr/>
        </p:nvSpPr>
        <p:spPr>
          <a:xfrm>
            <a:off x="627280" y="3889730"/>
            <a:ext cx="1627398" cy="322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362790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a:lstStyle/>
          <a:p>
            <a:r>
              <a:rPr lang="en-US"/>
              <a:t>Welcome</a:t>
            </a:r>
          </a:p>
          <a:p>
            <a:r>
              <a:rPr lang="en-US"/>
              <a:t>Introduction – Leads Optimization Team</a:t>
            </a:r>
          </a:p>
          <a:p>
            <a:r>
              <a:rPr lang="en-US"/>
              <a:t>Usage of Eloqua Sales Tools (Engage &amp; Profiler)</a:t>
            </a:r>
          </a:p>
          <a:p>
            <a:r>
              <a:rPr lang="en-US"/>
              <a:t>Open Q&amp;A/Discussion</a:t>
            </a: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New Contact Records</a:t>
            </a:r>
            <a:endParaRPr lang="en-GB">
              <a:solidFill>
                <a:srgbClr val="FF0000"/>
              </a:solidFill>
            </a:endParaRPr>
          </a:p>
        </p:txBody>
      </p:sp>
      <p:sp>
        <p:nvSpPr>
          <p:cNvPr id="2" name="Rectangle: Top Corners Rounded 1">
            <a:extLst>
              <a:ext uri="{FF2B5EF4-FFF2-40B4-BE49-F238E27FC236}">
                <a16:creationId xmlns:a16="http://schemas.microsoft.com/office/drawing/2014/main" id="{1C7AA8C2-25CC-45AC-93DE-C487D3582161}"/>
              </a:ext>
            </a:extLst>
          </p:cNvPr>
          <p:cNvSpPr/>
          <p:nvPr/>
        </p:nvSpPr>
        <p:spPr>
          <a:xfrm>
            <a:off x="563216" y="1311045"/>
            <a:ext cx="9444599" cy="5167223"/>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panose="020B0604020202020204"/>
              </a:rPr>
              <a:t>ELOQUA ENGAGE: AUDIENCE UPLOAD GUIDELINES</a:t>
            </a:r>
          </a:p>
          <a:p>
            <a:pPr marL="285750" indent="-285750">
              <a:spcAft>
                <a:spcPts val="600"/>
              </a:spcAft>
              <a:buFont typeface="Arial"/>
              <a:buChar char="•"/>
            </a:pPr>
            <a:endParaRPr lang="en-US" sz="1600" b="1">
              <a:cs typeface="Arial" panose="020B0604020202020204"/>
            </a:endParaRPr>
          </a:p>
          <a:p>
            <a:pPr marL="285750" indent="-285750">
              <a:spcAft>
                <a:spcPts val="600"/>
              </a:spcAft>
              <a:buFont typeface="Arial"/>
              <a:buChar char="•"/>
            </a:pPr>
            <a:r>
              <a:rPr lang="en-US" sz="1600" b="1">
                <a:cs typeface="Arial" panose="020B0604020202020204"/>
              </a:rPr>
              <a:t>New contacts records can be created directly in Engage or Salesforce. </a:t>
            </a:r>
            <a:endParaRPr lang="en-US">
              <a:cs typeface="Arial" panose="020B0604020202020204"/>
            </a:endParaRPr>
          </a:p>
          <a:p>
            <a:pPr marL="285750" indent="-285750">
              <a:spcAft>
                <a:spcPts val="600"/>
              </a:spcAft>
              <a:buFont typeface="Arial"/>
              <a:buChar char="•"/>
            </a:pPr>
            <a:r>
              <a:rPr lang="en-US" sz="1600" b="1">
                <a:ea typeface="+mn-lt"/>
                <a:cs typeface="+mn-lt"/>
              </a:rPr>
              <a:t>Salesforce and Eloqua Synch daily.</a:t>
            </a:r>
            <a:endParaRPr lang="en-US">
              <a:cs typeface="Arial" panose="020B0604020202020204"/>
            </a:endParaRPr>
          </a:p>
          <a:p>
            <a:pPr marL="285750" indent="-285750">
              <a:spcAft>
                <a:spcPts val="600"/>
              </a:spcAft>
              <a:buFont typeface="Arial"/>
              <a:buChar char="•"/>
            </a:pPr>
            <a:r>
              <a:rPr lang="en-US" sz="1600" b="1">
                <a:cs typeface="Arial" panose="020B0604020202020204"/>
              </a:rPr>
              <a:t>If a new contact is needed immediately for a delivery, enter the contact in Engage.   </a:t>
            </a:r>
            <a:endParaRPr lang="en-US">
              <a:cs typeface="Arial"/>
            </a:endParaRPr>
          </a:p>
          <a:p>
            <a:pPr marL="285750" indent="-285750">
              <a:spcAft>
                <a:spcPts val="600"/>
              </a:spcAft>
              <a:buFont typeface="Arial"/>
              <a:buChar char="•"/>
            </a:pPr>
            <a:r>
              <a:rPr lang="en-US" sz="1600" b="1">
                <a:cs typeface="Arial" panose="020B0604020202020204"/>
              </a:rPr>
              <a:t>All new contacts need the following minimum information</a:t>
            </a:r>
          </a:p>
          <a:p>
            <a:pPr marL="742950" lvl="1" indent="-285750">
              <a:spcAft>
                <a:spcPts val="600"/>
              </a:spcAft>
              <a:buFont typeface="Arial"/>
              <a:buChar char="•"/>
            </a:pPr>
            <a:r>
              <a:rPr lang="en-US" sz="1600" b="1">
                <a:cs typeface="Arial" panose="020B0604020202020204"/>
              </a:rPr>
              <a:t>First Name</a:t>
            </a:r>
          </a:p>
          <a:p>
            <a:pPr marL="742950" lvl="1" indent="-285750">
              <a:spcAft>
                <a:spcPts val="600"/>
              </a:spcAft>
              <a:buFont typeface="Arial"/>
              <a:buChar char="•"/>
            </a:pPr>
            <a:r>
              <a:rPr lang="en-US" sz="1600" b="1">
                <a:cs typeface="Arial" panose="020B0604020202020204"/>
              </a:rPr>
              <a:t>Last Name</a:t>
            </a:r>
          </a:p>
          <a:p>
            <a:pPr marL="742950" lvl="1" indent="-285750">
              <a:spcAft>
                <a:spcPts val="600"/>
              </a:spcAft>
              <a:buFont typeface="Arial"/>
              <a:buChar char="•"/>
            </a:pPr>
            <a:r>
              <a:rPr lang="en-US" sz="1600" b="1">
                <a:cs typeface="Arial" panose="020B0604020202020204"/>
              </a:rPr>
              <a:t>Email Address</a:t>
            </a:r>
          </a:p>
          <a:p>
            <a:pPr marL="742950" lvl="1" indent="-285750">
              <a:spcAft>
                <a:spcPts val="600"/>
              </a:spcAft>
              <a:buFont typeface="Arial"/>
              <a:buChar char="•"/>
            </a:pPr>
            <a:r>
              <a:rPr lang="en-US" sz="1600" b="1">
                <a:cs typeface="Arial" panose="020B0604020202020204"/>
              </a:rPr>
              <a:t>Job Title</a:t>
            </a:r>
          </a:p>
          <a:p>
            <a:pPr marL="742950" lvl="1" indent="-285750">
              <a:spcAft>
                <a:spcPts val="600"/>
              </a:spcAft>
              <a:buFont typeface="Arial"/>
              <a:buChar char="•"/>
            </a:pPr>
            <a:r>
              <a:rPr lang="en-US" sz="1600" b="1">
                <a:cs typeface="Arial" panose="020B0604020202020204"/>
              </a:rPr>
              <a:t>Company</a:t>
            </a:r>
          </a:p>
          <a:p>
            <a:pPr marL="742950" lvl="1" indent="-285750">
              <a:spcAft>
                <a:spcPts val="600"/>
              </a:spcAft>
              <a:buFont typeface="Arial"/>
              <a:buChar char="•"/>
            </a:pPr>
            <a:r>
              <a:rPr lang="en-US" sz="1600" b="1">
                <a:cs typeface="Arial" panose="020B0604020202020204"/>
              </a:rPr>
              <a:t>Country</a:t>
            </a:r>
            <a:br>
              <a:rPr lang="en-US" sz="1600" b="1">
                <a:cs typeface="Arial" panose="020B0604020202020204"/>
              </a:rPr>
            </a:br>
            <a:endParaRPr lang="en-US" sz="1600" b="1">
              <a:cs typeface="Arial" panose="020B0604020202020204"/>
            </a:endParaRPr>
          </a:p>
          <a:p>
            <a:pPr marL="285750" indent="-285750">
              <a:spcAft>
                <a:spcPts val="600"/>
              </a:spcAft>
              <a:buFont typeface="Arial"/>
              <a:buChar char="•"/>
            </a:pPr>
            <a:r>
              <a:rPr lang="en-US" sz="1600" b="1">
                <a:cs typeface="Arial" panose="020B0604020202020204"/>
              </a:rPr>
              <a:t>In the rare situation that you have a large number of contacts that need uploading, follow the process outlined </a:t>
            </a:r>
            <a:r>
              <a:rPr lang="en-US" sz="1600" b="1">
                <a:highlight>
                  <a:srgbClr val="FFFF00"/>
                </a:highlight>
                <a:cs typeface="Arial" panose="020B0604020202020204"/>
                <a:hlinkClick r:id="rId3"/>
              </a:rPr>
              <a:t>here</a:t>
            </a:r>
            <a:r>
              <a:rPr lang="en-US" sz="1600" b="1">
                <a:cs typeface="Arial" panose="020B0604020202020204"/>
              </a:rPr>
              <a:t> and send your file to </a:t>
            </a:r>
            <a:r>
              <a:rPr lang="en-US" sz="1600" b="1">
                <a:solidFill>
                  <a:schemeClr val="bg1"/>
                </a:solidFill>
                <a:highlight>
                  <a:srgbClr val="FFFF00"/>
                </a:highlight>
                <a:ea typeface="+mn-lt"/>
                <a:cs typeface="+mn-lt"/>
                <a:hlinkClick r:id="rId4">
                  <a:extLst>
                    <a:ext uri="{A12FA001-AC4F-418D-AE19-62706E023703}">
                      <ahyp:hlinkClr xmlns:ahyp="http://schemas.microsoft.com/office/drawing/2018/hyperlinkcolor" val="tx"/>
                    </a:ext>
                  </a:extLst>
                </a:hlinkClick>
              </a:rPr>
              <a:t>marketing.automation@iqvia.com</a:t>
            </a:r>
          </a:p>
          <a:p>
            <a:pPr marL="285750" indent="-285750">
              <a:spcBef>
                <a:spcPts val="1000"/>
              </a:spcBef>
              <a:buFont typeface="Arial"/>
              <a:buChar char="•"/>
            </a:pPr>
            <a:endParaRPr lang="en-US" sz="1200">
              <a:cs typeface="Arial" panose="020B0604020202020204"/>
            </a:endParaRPr>
          </a:p>
        </p:txBody>
      </p:sp>
    </p:spTree>
    <p:extLst>
      <p:ext uri="{BB962C8B-B14F-4D97-AF65-F5344CB8AC3E}">
        <p14:creationId xmlns:p14="http://schemas.microsoft.com/office/powerpoint/2010/main" val="3257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Select the Audience</a:t>
            </a:r>
          </a:p>
        </p:txBody>
      </p:sp>
      <p:pic>
        <p:nvPicPr>
          <p:cNvPr id="6" name="Picture 5">
            <a:extLst>
              <a:ext uri="{FF2B5EF4-FFF2-40B4-BE49-F238E27FC236}">
                <a16:creationId xmlns:a16="http://schemas.microsoft.com/office/drawing/2014/main" id="{3699DABC-664E-4AA7-BAB3-71CDB6BA7226}"/>
              </a:ext>
            </a:extLst>
          </p:cNvPr>
          <p:cNvPicPr>
            <a:picLocks noChangeAspect="1"/>
          </p:cNvPicPr>
          <p:nvPr/>
        </p:nvPicPr>
        <p:blipFill>
          <a:blip r:embed="rId3"/>
          <a:stretch>
            <a:fillRect/>
          </a:stretch>
        </p:blipFill>
        <p:spPr>
          <a:xfrm>
            <a:off x="645320" y="5436275"/>
            <a:ext cx="6990333" cy="1206410"/>
          </a:xfrm>
          <a:prstGeom prst="rect">
            <a:avLst/>
          </a:prstGeom>
        </p:spPr>
      </p:pic>
      <p:pic>
        <p:nvPicPr>
          <p:cNvPr id="3" name="Picture 2">
            <a:extLst>
              <a:ext uri="{FF2B5EF4-FFF2-40B4-BE49-F238E27FC236}">
                <a16:creationId xmlns:a16="http://schemas.microsoft.com/office/drawing/2014/main" id="{A0CE8BA1-04F1-44FC-BAB3-156850BD8753}"/>
              </a:ext>
            </a:extLst>
          </p:cNvPr>
          <p:cNvPicPr>
            <a:picLocks noChangeAspect="1"/>
          </p:cNvPicPr>
          <p:nvPr/>
        </p:nvPicPr>
        <p:blipFill>
          <a:blip r:embed="rId4"/>
          <a:stretch>
            <a:fillRect/>
          </a:stretch>
        </p:blipFill>
        <p:spPr>
          <a:xfrm>
            <a:off x="645320" y="1421725"/>
            <a:ext cx="6534150" cy="1076325"/>
          </a:xfrm>
          <a:prstGeom prst="rect">
            <a:avLst/>
          </a:prstGeom>
        </p:spPr>
      </p:pic>
      <p:pic>
        <p:nvPicPr>
          <p:cNvPr id="5" name="Picture 4">
            <a:extLst>
              <a:ext uri="{FF2B5EF4-FFF2-40B4-BE49-F238E27FC236}">
                <a16:creationId xmlns:a16="http://schemas.microsoft.com/office/drawing/2014/main" id="{F1AD8E29-9A86-493A-8C8B-A4A31F3F1073}"/>
              </a:ext>
            </a:extLst>
          </p:cNvPr>
          <p:cNvPicPr>
            <a:picLocks noChangeAspect="1"/>
          </p:cNvPicPr>
          <p:nvPr/>
        </p:nvPicPr>
        <p:blipFill>
          <a:blip r:embed="rId5"/>
          <a:stretch>
            <a:fillRect/>
          </a:stretch>
        </p:blipFill>
        <p:spPr>
          <a:xfrm>
            <a:off x="779873" y="2644564"/>
            <a:ext cx="4809269" cy="2554478"/>
          </a:xfrm>
          <a:prstGeom prst="rect">
            <a:avLst/>
          </a:prstGeom>
        </p:spPr>
      </p:pic>
      <p:sp>
        <p:nvSpPr>
          <p:cNvPr id="2" name="Rectangle: Top Corners Rounded 1">
            <a:extLst>
              <a:ext uri="{FF2B5EF4-FFF2-40B4-BE49-F238E27FC236}">
                <a16:creationId xmlns:a16="http://schemas.microsoft.com/office/drawing/2014/main" id="{1C7AA8C2-25CC-45AC-93DE-C487D3582161}"/>
              </a:ext>
            </a:extLst>
          </p:cNvPr>
          <p:cNvSpPr/>
          <p:nvPr/>
        </p:nvSpPr>
        <p:spPr>
          <a:xfrm>
            <a:off x="7784495" y="1231301"/>
            <a:ext cx="4013135" cy="5167223"/>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SELECT THE AUDIENCE</a:t>
            </a:r>
          </a:p>
          <a:p>
            <a:pPr marL="285750" indent="-285750">
              <a:spcBef>
                <a:spcPts val="1000"/>
              </a:spcBef>
              <a:buFont typeface="Arial"/>
              <a:buChar char="•"/>
            </a:pPr>
            <a:r>
              <a:rPr lang="en-US" sz="1200">
                <a:ea typeface="+mn-lt"/>
                <a:cs typeface="+mn-lt"/>
              </a:rPr>
              <a:t>To enter email addresses into the email, you can manually enter your recipients' email addresses or copy and paste contacts from Microsoft Outlook, as well as XLS and CSV files</a:t>
            </a:r>
          </a:p>
          <a:p>
            <a:pPr marL="285750" indent="-285750">
              <a:spcBef>
                <a:spcPts val="1000"/>
              </a:spcBef>
              <a:buFont typeface="Arial"/>
              <a:buChar char="•"/>
            </a:pPr>
            <a:r>
              <a:rPr lang="en-US" sz="1200">
                <a:ea typeface="+mn-lt"/>
                <a:cs typeface="+mn-lt"/>
              </a:rPr>
              <a:t>As you enter an email recipient's name or email address, Engage searches your Oracle Eloqua contacts. If you enter an existing Oracle Eloqua contact, the name is displayed in blue. New email addresses that do not match Oracle Eloqua contacts, or ones missing a field merge value, display in orange. You are prompted to save these recipients as contacts before sending the email. </a:t>
            </a:r>
          </a:p>
          <a:p>
            <a:pPr marL="285750" indent="-285750">
              <a:spcBef>
                <a:spcPts val="1000"/>
              </a:spcBef>
              <a:buFont typeface="Arial"/>
              <a:buChar char="•"/>
            </a:pPr>
            <a:r>
              <a:rPr lang="en-US" sz="1200">
                <a:ea typeface="+mn-lt"/>
                <a:cs typeface="+mn-lt"/>
              </a:rPr>
              <a:t>Engage displays warning messages if contacts are globally unsubscribed or if the email addresses are flagged as </a:t>
            </a:r>
            <a:r>
              <a:rPr lang="en-US" sz="1200" err="1">
                <a:ea typeface="+mn-lt"/>
                <a:cs typeface="+mn-lt"/>
              </a:rPr>
              <a:t>bouncebacks</a:t>
            </a:r>
            <a:r>
              <a:rPr lang="en-US" sz="1200">
                <a:ea typeface="+mn-lt"/>
                <a:cs typeface="+mn-lt"/>
              </a:rPr>
              <a:t>. These contacts are displayed in red. After clicking Send, Engage provides a list of any recipients who will not receive the email because they are either on the master exclude list or unsubscribed from the email group</a:t>
            </a:r>
            <a:endParaRPr lang="en-US" sz="1200">
              <a:cs typeface="Arial" panose="020B0604020202020204"/>
            </a:endParaRPr>
          </a:p>
        </p:txBody>
      </p:sp>
      <p:sp>
        <p:nvSpPr>
          <p:cNvPr id="10" name="Rectangle 9">
            <a:extLst>
              <a:ext uri="{FF2B5EF4-FFF2-40B4-BE49-F238E27FC236}">
                <a16:creationId xmlns:a16="http://schemas.microsoft.com/office/drawing/2014/main" id="{68BDD7F0-1786-42D2-8B78-FD3899D7A450}"/>
              </a:ext>
            </a:extLst>
          </p:cNvPr>
          <p:cNvSpPr/>
          <p:nvPr/>
        </p:nvSpPr>
        <p:spPr>
          <a:xfrm>
            <a:off x="645001" y="2144220"/>
            <a:ext cx="6474071"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BA88C4E7-CF50-4023-A420-AC5082758006}"/>
              </a:ext>
            </a:extLst>
          </p:cNvPr>
          <p:cNvSpPr/>
          <p:nvPr/>
        </p:nvSpPr>
        <p:spPr>
          <a:xfrm>
            <a:off x="813349" y="2649266"/>
            <a:ext cx="741351" cy="296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14">
            <a:extLst>
              <a:ext uri="{FF2B5EF4-FFF2-40B4-BE49-F238E27FC236}">
                <a16:creationId xmlns:a16="http://schemas.microsoft.com/office/drawing/2014/main" id="{29B25118-CE7C-460E-8879-B26EDA38B97D}"/>
              </a:ext>
            </a:extLst>
          </p:cNvPr>
          <p:cNvSpPr/>
          <p:nvPr/>
        </p:nvSpPr>
        <p:spPr>
          <a:xfrm>
            <a:off x="5075233" y="4873243"/>
            <a:ext cx="573002"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9198899B-4210-4A09-B244-4821B0BC71D2}"/>
              </a:ext>
            </a:extLst>
          </p:cNvPr>
          <p:cNvSpPr/>
          <p:nvPr/>
        </p:nvSpPr>
        <p:spPr>
          <a:xfrm>
            <a:off x="707023" y="5688405"/>
            <a:ext cx="6677862" cy="322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162098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Sending the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SENDING THE EMAIL</a:t>
            </a:r>
          </a:p>
          <a:p>
            <a:pPr marL="285750" indent="-285750">
              <a:spcBef>
                <a:spcPts val="1000"/>
              </a:spcBef>
              <a:buFont typeface="Arial"/>
              <a:buChar char="•"/>
            </a:pPr>
            <a:r>
              <a:rPr lang="en-US" sz="1400">
                <a:ea typeface="+mn-lt"/>
                <a:cs typeface="+mn-lt"/>
              </a:rPr>
              <a:t>Once</a:t>
            </a:r>
            <a:r>
              <a:rPr lang="en-US" sz="1400">
                <a:cs typeface="Arial"/>
              </a:rPr>
              <a:t> you have your audience selected, you can then go ahead and send your email</a:t>
            </a:r>
          </a:p>
          <a:p>
            <a:pPr marL="285750" indent="-285750">
              <a:spcBef>
                <a:spcPts val="1000"/>
              </a:spcBef>
              <a:buFont typeface="Arial"/>
              <a:buChar char="•"/>
            </a:pPr>
            <a:r>
              <a:rPr lang="en-US" sz="1400">
                <a:cs typeface="Arial"/>
              </a:rPr>
              <a:t>Once the email is sent, it will display on your Eloqua Engage homepage</a:t>
            </a:r>
          </a:p>
          <a:p>
            <a:pPr marL="285750" indent="-285750">
              <a:spcBef>
                <a:spcPts val="1000"/>
              </a:spcBef>
              <a:buFont typeface="Arial"/>
              <a:buChar char="•"/>
            </a:pPr>
            <a:r>
              <a:rPr lang="en-US" sz="1400">
                <a:cs typeface="Arial"/>
              </a:rPr>
              <a:t>On your Eloqua Engage homepage, you will be able to see engagement come in from your email in real time</a:t>
            </a:r>
          </a:p>
        </p:txBody>
      </p:sp>
      <p:pic>
        <p:nvPicPr>
          <p:cNvPr id="3" name="Picture 5" descr="Graphical user interface, application, Word&#10;&#10;Description automatically generated">
            <a:extLst>
              <a:ext uri="{FF2B5EF4-FFF2-40B4-BE49-F238E27FC236}">
                <a16:creationId xmlns:a16="http://schemas.microsoft.com/office/drawing/2014/main" id="{FEF0C028-66CA-473C-87C3-5437896A70B5}"/>
              </a:ext>
            </a:extLst>
          </p:cNvPr>
          <p:cNvPicPr>
            <a:picLocks noChangeAspect="1"/>
          </p:cNvPicPr>
          <p:nvPr/>
        </p:nvPicPr>
        <p:blipFill>
          <a:blip r:embed="rId3"/>
          <a:stretch>
            <a:fillRect/>
          </a:stretch>
        </p:blipFill>
        <p:spPr>
          <a:xfrm>
            <a:off x="582575" y="1438608"/>
            <a:ext cx="2095500" cy="5429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1953424" y="1607626"/>
            <a:ext cx="782649" cy="315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5" name="Picture 6">
            <a:extLst>
              <a:ext uri="{FF2B5EF4-FFF2-40B4-BE49-F238E27FC236}">
                <a16:creationId xmlns:a16="http://schemas.microsoft.com/office/drawing/2014/main" id="{0DDB7B59-6ADD-4DBA-AC1F-392A49CFFBB6}"/>
              </a:ext>
            </a:extLst>
          </p:cNvPr>
          <p:cNvPicPr>
            <a:picLocks noChangeAspect="1"/>
          </p:cNvPicPr>
          <p:nvPr/>
        </p:nvPicPr>
        <p:blipFill>
          <a:blip r:embed="rId4"/>
          <a:stretch>
            <a:fillRect/>
          </a:stretch>
        </p:blipFill>
        <p:spPr>
          <a:xfrm>
            <a:off x="515679" y="2560916"/>
            <a:ext cx="7350641" cy="1567818"/>
          </a:xfrm>
          <a:prstGeom prst="rect">
            <a:avLst/>
          </a:prstGeom>
        </p:spPr>
      </p:pic>
      <p:sp>
        <p:nvSpPr>
          <p:cNvPr id="10" name="Rectangle 9">
            <a:extLst>
              <a:ext uri="{FF2B5EF4-FFF2-40B4-BE49-F238E27FC236}">
                <a16:creationId xmlns:a16="http://schemas.microsoft.com/office/drawing/2014/main" id="{56B38F98-6773-4DA5-9DBC-F104D3EB9FF7}"/>
              </a:ext>
            </a:extLst>
          </p:cNvPr>
          <p:cNvSpPr/>
          <p:nvPr/>
        </p:nvSpPr>
        <p:spPr>
          <a:xfrm flipH="1" flipV="1">
            <a:off x="544609" y="2856952"/>
            <a:ext cx="1013022" cy="1325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64930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Once the email is sent, Engage displays your Recent Emails Sent history and send status.</a:t>
            </a:r>
          </a:p>
          <a:p>
            <a:r>
              <a:rPr lang="en-US" sz="1200"/>
              <a:t>To view email sent history: </a:t>
            </a:r>
          </a:p>
          <a:p>
            <a:pPr lvl="1"/>
            <a:r>
              <a:rPr lang="en-US" sz="1200"/>
              <a:t>Navigate to the Engage home page by logging into Salesforce and clicking the Engage icon:</a:t>
            </a:r>
          </a:p>
          <a:p>
            <a:pPr lvl="1"/>
            <a:endParaRPr lang="en-US" sz="1200"/>
          </a:p>
          <a:p>
            <a:pPr lvl="1"/>
            <a:endParaRPr lang="en-US" sz="1200"/>
          </a:p>
          <a:p>
            <a:pPr lvl="1"/>
            <a:endParaRPr lang="en-US" sz="1200"/>
          </a:p>
          <a:p>
            <a:pPr lvl="1"/>
            <a:endParaRPr lang="en-US" sz="1200"/>
          </a:p>
          <a:p>
            <a:pPr marL="182880" lvl="1" indent="0">
              <a:buNone/>
            </a:pPr>
            <a:endParaRPr lang="en-US" sz="1200"/>
          </a:p>
          <a:p>
            <a:pPr lvl="1"/>
            <a:r>
              <a:rPr lang="en-US" sz="1200"/>
              <a:t>Engage displays a list of successfully sent emails along with their sent status, date, and number of email opens and clicks. </a:t>
            </a:r>
          </a:p>
          <a:p>
            <a:pPr lvl="2"/>
            <a:r>
              <a:rPr lang="en-US" sz="1200"/>
              <a:t>A </a:t>
            </a:r>
            <a:r>
              <a:rPr lang="en-US" sz="1200">
                <a:solidFill>
                  <a:schemeClr val="accent3"/>
                </a:solidFill>
              </a:rPr>
              <a:t>green</a:t>
            </a:r>
            <a:r>
              <a:rPr lang="en-US" sz="1200"/>
              <a:t> icon indicates the email was sent successfully to all recipients.</a:t>
            </a:r>
          </a:p>
          <a:p>
            <a:pPr lvl="2"/>
            <a:r>
              <a:rPr lang="en-US" sz="1200"/>
              <a:t>An </a:t>
            </a:r>
            <a:r>
              <a:rPr lang="en-US" sz="1200">
                <a:solidFill>
                  <a:schemeClr val="accent6"/>
                </a:solidFill>
              </a:rPr>
              <a:t>orange</a:t>
            </a:r>
            <a:r>
              <a:rPr lang="en-US" sz="1200"/>
              <a:t> icon indicates the email was sent successfully to some recipients.</a:t>
            </a:r>
          </a:p>
          <a:p>
            <a:pPr lvl="2"/>
            <a:r>
              <a:rPr lang="en-US" sz="1200"/>
              <a:t>A </a:t>
            </a:r>
            <a:r>
              <a:rPr lang="en-US" sz="1200">
                <a:solidFill>
                  <a:srgbClr val="FF0000"/>
                </a:solidFill>
              </a:rPr>
              <a:t>red</a:t>
            </a:r>
            <a:r>
              <a:rPr lang="en-US" sz="1200"/>
              <a:t> icon indicates the email was not sent successfully to any recipients.</a:t>
            </a:r>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2" name="Picture 1">
            <a:extLst>
              <a:ext uri="{FF2B5EF4-FFF2-40B4-BE49-F238E27FC236}">
                <a16:creationId xmlns:a16="http://schemas.microsoft.com/office/drawing/2014/main" id="{589212FB-2A5D-4C27-9E5F-65876294BB00}"/>
              </a:ext>
            </a:extLst>
          </p:cNvPr>
          <p:cNvPicPr>
            <a:picLocks noChangeAspect="1"/>
          </p:cNvPicPr>
          <p:nvPr/>
        </p:nvPicPr>
        <p:blipFill>
          <a:blip r:embed="rId3"/>
          <a:stretch>
            <a:fillRect/>
          </a:stretch>
        </p:blipFill>
        <p:spPr>
          <a:xfrm>
            <a:off x="686881" y="2064599"/>
            <a:ext cx="7390454" cy="1446808"/>
          </a:xfrm>
          <a:prstGeom prst="rect">
            <a:avLst/>
          </a:prstGeom>
        </p:spPr>
      </p:pic>
      <p:pic>
        <p:nvPicPr>
          <p:cNvPr id="7" name="Picture 6">
            <a:extLst>
              <a:ext uri="{FF2B5EF4-FFF2-40B4-BE49-F238E27FC236}">
                <a16:creationId xmlns:a16="http://schemas.microsoft.com/office/drawing/2014/main" id="{CA41FF4D-B752-434F-984E-BAF7C6D65F5E}"/>
              </a:ext>
            </a:extLst>
          </p:cNvPr>
          <p:cNvPicPr>
            <a:picLocks noChangeAspect="1"/>
          </p:cNvPicPr>
          <p:nvPr/>
        </p:nvPicPr>
        <p:blipFill>
          <a:blip r:embed="rId4"/>
          <a:stretch>
            <a:fillRect/>
          </a:stretch>
        </p:blipFill>
        <p:spPr>
          <a:xfrm>
            <a:off x="6222614" y="3874605"/>
            <a:ext cx="3709442" cy="2765394"/>
          </a:xfrm>
          <a:prstGeom prst="rect">
            <a:avLst/>
          </a:prstGeom>
        </p:spPr>
      </p:pic>
    </p:spTree>
    <p:extLst>
      <p:ext uri="{BB962C8B-B14F-4D97-AF65-F5344CB8AC3E}">
        <p14:creationId xmlns:p14="http://schemas.microsoft.com/office/powerpoint/2010/main" val="1232748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Select an email to view additional details. Explore the different tabs to learn more about your sent email.</a:t>
            </a:r>
          </a:p>
          <a:p>
            <a:r>
              <a:rPr lang="en-US" sz="1200"/>
              <a:t>Emails tab: Displays a thumbnail image of your email</a:t>
            </a:r>
          </a:p>
          <a:p>
            <a:endParaRPr lang="en-US" sz="1200"/>
          </a:p>
          <a:p>
            <a:pPr marL="0" indent="0">
              <a:buNone/>
            </a:pPr>
            <a:endParaRPr lang="en-US" sz="1200"/>
          </a:p>
          <a:p>
            <a:r>
              <a:rPr lang="en-US" sz="1200"/>
              <a:t>Sent tab: Displays the recipients of the email. Here, you can click a recipient’s name to view additional details.</a:t>
            </a:r>
          </a:p>
          <a:p>
            <a:endParaRPr lang="en-US" sz="1200"/>
          </a:p>
          <a:p>
            <a:endParaRPr lang="en-US" sz="1200"/>
          </a:p>
          <a:p>
            <a:endParaRPr lang="en-US" sz="1200"/>
          </a:p>
          <a:p>
            <a:pPr marL="0" indent="0">
              <a:buNone/>
            </a:pPr>
            <a:endParaRPr lang="en-US" sz="1200"/>
          </a:p>
          <a:p>
            <a:r>
              <a:rPr lang="en-US" sz="1200"/>
              <a:t>Opens tab: Displays the recipients who opened the email and </a:t>
            </a:r>
          </a:p>
          <a:p>
            <a:endParaRPr lang="en-US" sz="1200"/>
          </a:p>
          <a:p>
            <a:endParaRPr lang="en-US" sz="1200"/>
          </a:p>
          <a:p>
            <a:endParaRPr lang="en-US" sz="1200"/>
          </a:p>
          <a:p>
            <a:pPr marL="0" indent="0">
              <a:buNone/>
            </a:pPr>
            <a:endParaRPr lang="en-US" sz="1200"/>
          </a:p>
          <a:p>
            <a:r>
              <a:rPr lang="en-US" sz="1200"/>
              <a:t>Clicks tab: Displays the recipients who clicked a link in the email</a:t>
            </a:r>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5" name="Picture 4">
            <a:extLst>
              <a:ext uri="{FF2B5EF4-FFF2-40B4-BE49-F238E27FC236}">
                <a16:creationId xmlns:a16="http://schemas.microsoft.com/office/drawing/2014/main" id="{4143FC57-9229-4C1D-87B4-4DBDC76A8D94}"/>
              </a:ext>
            </a:extLst>
          </p:cNvPr>
          <p:cNvPicPr>
            <a:picLocks noChangeAspect="1"/>
          </p:cNvPicPr>
          <p:nvPr/>
        </p:nvPicPr>
        <p:blipFill>
          <a:blip r:embed="rId3"/>
          <a:stretch>
            <a:fillRect/>
          </a:stretch>
        </p:blipFill>
        <p:spPr>
          <a:xfrm>
            <a:off x="507999" y="2818173"/>
            <a:ext cx="5588001" cy="960900"/>
          </a:xfrm>
          <a:prstGeom prst="rect">
            <a:avLst/>
          </a:prstGeom>
        </p:spPr>
      </p:pic>
      <p:pic>
        <p:nvPicPr>
          <p:cNvPr id="6" name="Picture 5">
            <a:extLst>
              <a:ext uri="{FF2B5EF4-FFF2-40B4-BE49-F238E27FC236}">
                <a16:creationId xmlns:a16="http://schemas.microsoft.com/office/drawing/2014/main" id="{4B73D838-D5F7-4E27-9B35-6F6D37C9CB59}"/>
              </a:ext>
            </a:extLst>
          </p:cNvPr>
          <p:cNvPicPr>
            <a:picLocks noChangeAspect="1"/>
          </p:cNvPicPr>
          <p:nvPr/>
        </p:nvPicPr>
        <p:blipFill>
          <a:blip r:embed="rId4"/>
          <a:stretch>
            <a:fillRect/>
          </a:stretch>
        </p:blipFill>
        <p:spPr>
          <a:xfrm>
            <a:off x="507999" y="4244945"/>
            <a:ext cx="5588001" cy="1068507"/>
          </a:xfrm>
          <a:prstGeom prst="rect">
            <a:avLst/>
          </a:prstGeom>
        </p:spPr>
      </p:pic>
      <p:pic>
        <p:nvPicPr>
          <p:cNvPr id="8" name="Picture 7">
            <a:extLst>
              <a:ext uri="{FF2B5EF4-FFF2-40B4-BE49-F238E27FC236}">
                <a16:creationId xmlns:a16="http://schemas.microsoft.com/office/drawing/2014/main" id="{86ED48CB-BD6C-44F7-BF9C-0C7075890075}"/>
              </a:ext>
            </a:extLst>
          </p:cNvPr>
          <p:cNvPicPr>
            <a:picLocks noChangeAspect="1"/>
          </p:cNvPicPr>
          <p:nvPr/>
        </p:nvPicPr>
        <p:blipFill rotWithShape="1">
          <a:blip r:embed="rId5"/>
          <a:srcRect b="66675"/>
          <a:stretch/>
        </p:blipFill>
        <p:spPr>
          <a:xfrm>
            <a:off x="507999" y="1834790"/>
            <a:ext cx="4972864" cy="612846"/>
          </a:xfrm>
          <a:prstGeom prst="rect">
            <a:avLst/>
          </a:prstGeom>
        </p:spPr>
      </p:pic>
      <p:pic>
        <p:nvPicPr>
          <p:cNvPr id="9" name="Picture 8">
            <a:extLst>
              <a:ext uri="{FF2B5EF4-FFF2-40B4-BE49-F238E27FC236}">
                <a16:creationId xmlns:a16="http://schemas.microsoft.com/office/drawing/2014/main" id="{4F08375B-57E2-4BC1-9FAC-4379BE67D888}"/>
              </a:ext>
            </a:extLst>
          </p:cNvPr>
          <p:cNvPicPr>
            <a:picLocks noChangeAspect="1"/>
          </p:cNvPicPr>
          <p:nvPr/>
        </p:nvPicPr>
        <p:blipFill rotWithShape="1">
          <a:blip r:embed="rId6"/>
          <a:srcRect t="9362"/>
          <a:stretch/>
        </p:blipFill>
        <p:spPr>
          <a:xfrm>
            <a:off x="507999" y="5760335"/>
            <a:ext cx="5664009" cy="950448"/>
          </a:xfrm>
          <a:prstGeom prst="rect">
            <a:avLst/>
          </a:prstGeom>
        </p:spPr>
      </p:pic>
    </p:spTree>
    <p:extLst>
      <p:ext uri="{BB962C8B-B14F-4D97-AF65-F5344CB8AC3E}">
        <p14:creationId xmlns:p14="http://schemas.microsoft.com/office/powerpoint/2010/main" val="83779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r>
              <a:rPr lang="en-US" sz="1200"/>
              <a:t>Engage reports provide insight about the performance of your sent emails. Access reports by opening Engage and clicking Reports on the sent emails page</a:t>
            </a:r>
          </a:p>
          <a:p>
            <a:pPr lvl="1"/>
            <a:r>
              <a:rPr lang="en-US" sz="1200" b="1"/>
              <a:t>Tip</a:t>
            </a:r>
            <a:r>
              <a:rPr lang="en-US" sz="1200"/>
              <a:t>: You can send an email using one of the templates in your report results.</a:t>
            </a:r>
          </a:p>
          <a:p>
            <a:endParaRPr lang="en-US" sz="1200"/>
          </a:p>
          <a:p>
            <a:endParaRPr lang="en-US" sz="1200"/>
          </a:p>
          <a:p>
            <a:pPr marL="0" indent="0">
              <a:buNone/>
            </a:pPr>
            <a:endParaRPr lang="en-US" sz="1200"/>
          </a:p>
          <a:p>
            <a:r>
              <a:rPr lang="en-US" sz="1200"/>
              <a:t>There are two Engage report types available:</a:t>
            </a:r>
          </a:p>
          <a:p>
            <a:pPr lvl="1"/>
            <a:r>
              <a:rPr lang="en-US" sz="1200" b="1"/>
              <a:t>Engage top templates report</a:t>
            </a:r>
          </a:p>
          <a:p>
            <a:pPr lvl="2"/>
            <a:r>
              <a:rPr lang="en-US" sz="1200"/>
              <a:t>The Engage top templates report provides information about the performance of your templates over a given period. </a:t>
            </a:r>
          </a:p>
          <a:p>
            <a:pPr lvl="2"/>
            <a:r>
              <a:rPr lang="en-US" sz="1200">
                <a:cs typeface="Arial" panose="020B0604020202020204"/>
              </a:rPr>
              <a:t>You can utilize this report to gain an understanding of your top performing templates. You are than able to </a:t>
            </a:r>
            <a:r>
              <a:rPr lang="en-US" sz="1200">
                <a:ea typeface="+mn-lt"/>
                <a:cs typeface="+mn-lt"/>
              </a:rPr>
              <a:t>reuse the templates that have the best performance for future emails</a:t>
            </a:r>
            <a:endParaRPr lang="en-US" sz="1200"/>
          </a:p>
          <a:p>
            <a:pPr lvl="1"/>
            <a:r>
              <a:rPr lang="en-US" sz="1200" b="1"/>
              <a:t>Engage emails by recipient report</a:t>
            </a:r>
          </a:p>
          <a:p>
            <a:pPr lvl="2"/>
            <a:r>
              <a:rPr lang="en-US" sz="1200"/>
              <a:t>The report displays a list of recipients for your sent emails. Emails sent to multiple recipients are listed individually.</a:t>
            </a:r>
          </a:p>
          <a:p>
            <a:pPr lvl="2"/>
            <a:r>
              <a:rPr lang="en-US" sz="1200">
                <a:cs typeface="Arial"/>
              </a:rPr>
              <a:t>You can utilize this report to view who has engaged with your email and follow up with them easily if desired. You can click on the recipient's name and select "Compose" to follow up directly with any recipient within this report.</a:t>
            </a:r>
          </a:p>
          <a:p>
            <a:pPr lvl="2"/>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Reports</a:t>
            </a:r>
          </a:p>
        </p:txBody>
      </p:sp>
      <p:pic>
        <p:nvPicPr>
          <p:cNvPr id="2" name="Picture 1">
            <a:extLst>
              <a:ext uri="{FF2B5EF4-FFF2-40B4-BE49-F238E27FC236}">
                <a16:creationId xmlns:a16="http://schemas.microsoft.com/office/drawing/2014/main" id="{779DC632-4F1F-4AAA-B512-FD89047CE83D}"/>
              </a:ext>
            </a:extLst>
          </p:cNvPr>
          <p:cNvPicPr>
            <a:picLocks noChangeAspect="1"/>
          </p:cNvPicPr>
          <p:nvPr/>
        </p:nvPicPr>
        <p:blipFill>
          <a:blip r:embed="rId3"/>
          <a:stretch>
            <a:fillRect/>
          </a:stretch>
        </p:blipFill>
        <p:spPr>
          <a:xfrm>
            <a:off x="634548" y="1853940"/>
            <a:ext cx="9327467" cy="734681"/>
          </a:xfrm>
          <a:prstGeom prst="rect">
            <a:avLst/>
          </a:prstGeom>
        </p:spPr>
      </p:pic>
      <p:sp>
        <p:nvSpPr>
          <p:cNvPr id="7" name="Rectangle 6">
            <a:extLst>
              <a:ext uri="{FF2B5EF4-FFF2-40B4-BE49-F238E27FC236}">
                <a16:creationId xmlns:a16="http://schemas.microsoft.com/office/drawing/2014/main" id="{C554DB5E-70F2-465D-8269-86F8F1DEF012}"/>
              </a:ext>
            </a:extLst>
          </p:cNvPr>
          <p:cNvSpPr/>
          <p:nvPr/>
        </p:nvSpPr>
        <p:spPr>
          <a:xfrm>
            <a:off x="9074258" y="2186148"/>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4" descr="Graphical user interface, application&#10;&#10;Description automatically generated">
            <a:extLst>
              <a:ext uri="{FF2B5EF4-FFF2-40B4-BE49-F238E27FC236}">
                <a16:creationId xmlns:a16="http://schemas.microsoft.com/office/drawing/2014/main" id="{D1C75A31-131C-4B60-8718-4A64B0156099}"/>
              </a:ext>
            </a:extLst>
          </p:cNvPr>
          <p:cNvPicPr>
            <a:picLocks noChangeAspect="1"/>
          </p:cNvPicPr>
          <p:nvPr/>
        </p:nvPicPr>
        <p:blipFill rotWithShape="1">
          <a:blip r:embed="rId4"/>
          <a:srcRect r="-110" b="5825"/>
          <a:stretch/>
        </p:blipFill>
        <p:spPr>
          <a:xfrm>
            <a:off x="1242237" y="5067907"/>
            <a:ext cx="8112654" cy="1711112"/>
          </a:xfrm>
          <a:prstGeom prst="rect">
            <a:avLst/>
          </a:prstGeom>
        </p:spPr>
      </p:pic>
      <p:sp>
        <p:nvSpPr>
          <p:cNvPr id="8" name="Rectangle 7">
            <a:extLst>
              <a:ext uri="{FF2B5EF4-FFF2-40B4-BE49-F238E27FC236}">
                <a16:creationId xmlns:a16="http://schemas.microsoft.com/office/drawing/2014/main" id="{A7A948EE-F926-406A-8E21-F1220D8B0D17}"/>
              </a:ext>
            </a:extLst>
          </p:cNvPr>
          <p:cNvSpPr/>
          <p:nvPr/>
        </p:nvSpPr>
        <p:spPr>
          <a:xfrm>
            <a:off x="1241606" y="5827799"/>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Rectangle 8">
            <a:extLst>
              <a:ext uri="{FF2B5EF4-FFF2-40B4-BE49-F238E27FC236}">
                <a16:creationId xmlns:a16="http://schemas.microsoft.com/office/drawing/2014/main" id="{AAC5BB98-C0D9-46D7-BE71-3B7A2573EADD}"/>
              </a:ext>
            </a:extLst>
          </p:cNvPr>
          <p:cNvSpPr/>
          <p:nvPr/>
        </p:nvSpPr>
        <p:spPr>
          <a:xfrm>
            <a:off x="8914768" y="5136682"/>
            <a:ext cx="471480" cy="310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079749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Templates report displays emails sent by the logged-in user</a:t>
            </a:r>
          </a:p>
          <a:p>
            <a:endParaRPr lang="en-US" sz="1200"/>
          </a:p>
          <a:p>
            <a:endParaRPr lang="en-US" sz="1200"/>
          </a:p>
          <a:p>
            <a:endParaRPr lang="en-US" sz="1200"/>
          </a:p>
          <a:p>
            <a:endParaRPr lang="en-US" sz="1200"/>
          </a:p>
          <a:p>
            <a:r>
              <a:rPr lang="en-US" sz="1200"/>
              <a:t>Use the search and date picker to limit the number of templates displayed:</a:t>
            </a:r>
          </a:p>
          <a:p>
            <a:pPr lvl="1"/>
            <a:r>
              <a:rPr lang="en-US" sz="1200"/>
              <a:t>Search by template name.</a:t>
            </a:r>
          </a:p>
          <a:p>
            <a:pPr lvl="1"/>
            <a:r>
              <a:rPr lang="en-US" sz="1200"/>
              <a:t>Filter results by date sent. Use the standard time frames from the drop-down list or enter a custom date by clicking the calendar icon. The default time frame is the Last Week.</a:t>
            </a:r>
          </a:p>
          <a:p>
            <a:r>
              <a:rPr lang="en-US" sz="1200"/>
              <a:t>Results are sorted by highest unique open rate by default. Use the Sort By drop-down list to sort by a different metric.</a:t>
            </a:r>
          </a:p>
          <a:p>
            <a:r>
              <a:rPr lang="en-US" sz="1200"/>
              <a:t>This report captures the following metrics. </a:t>
            </a:r>
          </a:p>
          <a:p>
            <a:pPr lvl="1"/>
            <a:r>
              <a:rPr lang="en-US" sz="1200" b="1"/>
              <a:t>Unique Open Rate</a:t>
            </a:r>
          </a:p>
          <a:p>
            <a:pPr lvl="2"/>
            <a:r>
              <a:rPr lang="en-US" sz="1200"/>
              <a:t>The unique opens divided by the total number of times an email was delivered. (Unique Opens / Total Delivered) A unique open is the number of recipients (original recipients or email forwards) that opened an email at least once. This does not count all the times that the same recipient opened the email.</a:t>
            </a:r>
          </a:p>
          <a:p>
            <a:pPr lvl="1"/>
            <a:r>
              <a:rPr lang="en-US" sz="1200" b="1"/>
              <a:t>Click-to-open rate</a:t>
            </a:r>
          </a:p>
          <a:p>
            <a:pPr lvl="2"/>
            <a:r>
              <a:rPr lang="en-US" sz="1200"/>
              <a:t>Clicked sends / opened sends. Both clicked sends and opened sends ignore possible forwards. Clicked sends: The first clickthrough by the original recipient. This metric ignores possible forwards. Opened sends: The number of first opens for the email.</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Top Templates Report</a:t>
            </a:r>
          </a:p>
        </p:txBody>
      </p:sp>
      <p:pic>
        <p:nvPicPr>
          <p:cNvPr id="3" name="Picture 2">
            <a:extLst>
              <a:ext uri="{FF2B5EF4-FFF2-40B4-BE49-F238E27FC236}">
                <a16:creationId xmlns:a16="http://schemas.microsoft.com/office/drawing/2014/main" id="{18EA243F-E911-400C-BF18-CCEFA33081DE}"/>
              </a:ext>
            </a:extLst>
          </p:cNvPr>
          <p:cNvPicPr>
            <a:picLocks noChangeAspect="1"/>
          </p:cNvPicPr>
          <p:nvPr/>
        </p:nvPicPr>
        <p:blipFill rotWithShape="1">
          <a:blip r:embed="rId3"/>
          <a:srcRect r="845"/>
          <a:stretch/>
        </p:blipFill>
        <p:spPr>
          <a:xfrm>
            <a:off x="384694" y="1540161"/>
            <a:ext cx="11640127" cy="1220332"/>
          </a:xfrm>
          <a:prstGeom prst="rect">
            <a:avLst/>
          </a:prstGeom>
        </p:spPr>
      </p:pic>
    </p:spTree>
    <p:extLst>
      <p:ext uri="{BB962C8B-B14F-4D97-AF65-F5344CB8AC3E}">
        <p14:creationId xmlns:p14="http://schemas.microsoft.com/office/powerpoint/2010/main" val="1796745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Recipient Report can be found in the Top Templates drop-down</a:t>
            </a:r>
          </a:p>
          <a:p>
            <a:endParaRPr lang="en-US" sz="1200"/>
          </a:p>
          <a:p>
            <a:endParaRPr lang="en-US" sz="1200"/>
          </a:p>
          <a:p>
            <a:endParaRPr lang="en-US" sz="1200"/>
          </a:p>
          <a:p>
            <a:endParaRPr lang="en-US" sz="1200"/>
          </a:p>
          <a:p>
            <a:pPr marL="0" indent="0">
              <a:buNone/>
            </a:pPr>
            <a:endParaRPr lang="en-US" sz="1200"/>
          </a:p>
          <a:p>
            <a:r>
              <a:rPr lang="en-US" sz="1200"/>
              <a:t>Use the date picker to limit the number of email recipients displayed. Use the list’s standard time frames or enter a custom date by clicking the calendar icon. The default time frame is Last Week.</a:t>
            </a:r>
          </a:p>
          <a:p>
            <a:r>
              <a:rPr lang="en-US" sz="1200"/>
              <a:t>Results are sorted starting with the most recently sent email by default. Use the Sort By drop-down to sort by a different metric.</a:t>
            </a:r>
          </a:p>
          <a:p>
            <a:r>
              <a:rPr lang="en-US" sz="1200"/>
              <a:t>This report captures the following metrics. </a:t>
            </a:r>
          </a:p>
          <a:p>
            <a:pPr lvl="1"/>
            <a:r>
              <a:rPr lang="en-US" sz="1200" b="1"/>
              <a:t>Total opens </a:t>
            </a:r>
          </a:p>
          <a:p>
            <a:pPr lvl="2"/>
            <a:r>
              <a:rPr lang="en-US" sz="1200"/>
              <a:t>The number of times an email was opened. This includes multiple opens by the original recipient or forwarded recipient.</a:t>
            </a:r>
          </a:p>
          <a:p>
            <a:pPr lvl="1"/>
            <a:r>
              <a:rPr lang="en-US" sz="1200" b="1"/>
              <a:t>Total clicks </a:t>
            </a:r>
          </a:p>
          <a:p>
            <a:pPr lvl="2"/>
            <a:r>
              <a:rPr lang="en-US" sz="1200"/>
              <a:t>The total click-throughs. This includes multiple clicks by the same recipient. System Action links are not tracked.</a:t>
            </a:r>
          </a:p>
          <a:p>
            <a:pPr lvl="1"/>
            <a:r>
              <a:rPr lang="en-US" sz="1200" b="1"/>
              <a:t>Hard </a:t>
            </a:r>
            <a:r>
              <a:rPr lang="en-US" sz="1200" b="1" err="1"/>
              <a:t>bouncebacks</a:t>
            </a:r>
            <a:endParaRPr lang="en-US" sz="1200" b="1"/>
          </a:p>
          <a:p>
            <a:pPr lvl="2"/>
            <a:r>
              <a:rPr lang="en-US" sz="1200"/>
              <a:t>The total emails that returned a hard </a:t>
            </a:r>
            <a:r>
              <a:rPr lang="en-US" sz="1200" err="1"/>
              <a:t>bounceback</a:t>
            </a:r>
            <a:r>
              <a:rPr lang="en-US" sz="1200"/>
              <a:t>.</a:t>
            </a:r>
          </a:p>
          <a:p>
            <a:pPr lvl="2"/>
            <a:r>
              <a:rPr lang="en-US" sz="1200"/>
              <a:t>A hard bounce is an email that permanently could not be delivered. Some common reasons for hard bounces include an invalid email address or domain name.</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Follow-up Using Top Recipient Report</a:t>
            </a:r>
          </a:p>
        </p:txBody>
      </p:sp>
      <p:pic>
        <p:nvPicPr>
          <p:cNvPr id="2" name="Picture 1">
            <a:extLst>
              <a:ext uri="{FF2B5EF4-FFF2-40B4-BE49-F238E27FC236}">
                <a16:creationId xmlns:a16="http://schemas.microsoft.com/office/drawing/2014/main" id="{4DB7794F-AD65-42B9-A46C-340F3A8FB606}"/>
              </a:ext>
            </a:extLst>
          </p:cNvPr>
          <p:cNvPicPr>
            <a:picLocks noChangeAspect="1"/>
          </p:cNvPicPr>
          <p:nvPr/>
        </p:nvPicPr>
        <p:blipFill>
          <a:blip r:embed="rId3"/>
          <a:stretch>
            <a:fillRect/>
          </a:stretch>
        </p:blipFill>
        <p:spPr>
          <a:xfrm>
            <a:off x="384694" y="1467473"/>
            <a:ext cx="3681124" cy="1308207"/>
          </a:xfrm>
          <a:prstGeom prst="rect">
            <a:avLst/>
          </a:prstGeom>
        </p:spPr>
      </p:pic>
      <p:pic>
        <p:nvPicPr>
          <p:cNvPr id="5" name="Picture 4">
            <a:extLst>
              <a:ext uri="{FF2B5EF4-FFF2-40B4-BE49-F238E27FC236}">
                <a16:creationId xmlns:a16="http://schemas.microsoft.com/office/drawing/2014/main" id="{0036F5E6-3587-4D07-B88D-749820C02D31}"/>
              </a:ext>
            </a:extLst>
          </p:cNvPr>
          <p:cNvPicPr>
            <a:picLocks noChangeAspect="1"/>
          </p:cNvPicPr>
          <p:nvPr/>
        </p:nvPicPr>
        <p:blipFill>
          <a:blip r:embed="rId4"/>
          <a:stretch>
            <a:fillRect/>
          </a:stretch>
        </p:blipFill>
        <p:spPr>
          <a:xfrm>
            <a:off x="4144798" y="1512445"/>
            <a:ext cx="7333673" cy="1263235"/>
          </a:xfrm>
          <a:prstGeom prst="rect">
            <a:avLst/>
          </a:prstGeom>
        </p:spPr>
      </p:pic>
    </p:spTree>
    <p:extLst>
      <p:ext uri="{BB962C8B-B14F-4D97-AF65-F5344CB8AC3E}">
        <p14:creationId xmlns:p14="http://schemas.microsoft.com/office/powerpoint/2010/main" val="342798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endParaRPr lang="en-US" sz="1200">
              <a:ea typeface="+mn-lt"/>
              <a:cs typeface="+mn-lt"/>
            </a:endParaRPr>
          </a:p>
          <a:p>
            <a:r>
              <a:rPr lang="en-US" sz="1200">
                <a:ea typeface="+mn-lt"/>
                <a:cs typeface="+mn-lt"/>
              </a:rPr>
              <a:t>When you do send your emails out of engage, the action counts as a “task.” Once the email is sent, a task will be created and marked as complete.</a:t>
            </a:r>
            <a:endParaRPr lang="en-US" sz="1200">
              <a:cs typeface="Arial"/>
            </a:endParaRPr>
          </a:p>
          <a:p>
            <a:endParaRPr lang="en-US" sz="1200">
              <a:cs typeface="Arial"/>
            </a:endParaRPr>
          </a:p>
          <a:p>
            <a:endParaRPr lang="en-US" sz="1200"/>
          </a:p>
          <a:p>
            <a:endParaRPr lang="en-US" sz="1200"/>
          </a:p>
          <a:p>
            <a:r>
              <a:rPr lang="en-US" sz="1200">
                <a:cs typeface="Arial"/>
              </a:rPr>
              <a:t>If the contact opens the email, another task will be created on the record that opened the email</a:t>
            </a: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Tasks Generated in Salesforce</a:t>
            </a:r>
            <a:endParaRPr lang="en-GB">
              <a:solidFill>
                <a:srgbClr val="FF0000"/>
              </a:solidFill>
              <a:cs typeface="Arial"/>
            </a:endParaRPr>
          </a:p>
        </p:txBody>
      </p:sp>
      <p:pic>
        <p:nvPicPr>
          <p:cNvPr id="3" name="Picture 5" descr="Graphical user interface, application, table&#10;&#10;Description automatically generated">
            <a:extLst>
              <a:ext uri="{FF2B5EF4-FFF2-40B4-BE49-F238E27FC236}">
                <a16:creationId xmlns:a16="http://schemas.microsoft.com/office/drawing/2014/main" id="{DF0D8C49-765D-4823-8B14-26BD3DADFFCB}"/>
              </a:ext>
            </a:extLst>
          </p:cNvPr>
          <p:cNvPicPr>
            <a:picLocks noChangeAspect="1"/>
          </p:cNvPicPr>
          <p:nvPr/>
        </p:nvPicPr>
        <p:blipFill>
          <a:blip r:embed="rId3"/>
          <a:stretch>
            <a:fillRect/>
          </a:stretch>
        </p:blipFill>
        <p:spPr>
          <a:xfrm>
            <a:off x="595424" y="1843989"/>
            <a:ext cx="9707525" cy="689093"/>
          </a:xfrm>
          <a:prstGeom prst="rect">
            <a:avLst/>
          </a:prstGeom>
        </p:spPr>
      </p:pic>
      <p:pic>
        <p:nvPicPr>
          <p:cNvPr id="2" name="Picture 4" descr="Graphical user interface, text, application&#10;&#10;Description automatically generated">
            <a:extLst>
              <a:ext uri="{FF2B5EF4-FFF2-40B4-BE49-F238E27FC236}">
                <a16:creationId xmlns:a16="http://schemas.microsoft.com/office/drawing/2014/main" id="{E7D04399-5CFA-4FBF-80F6-AF55354B8EC5}"/>
              </a:ext>
            </a:extLst>
          </p:cNvPr>
          <p:cNvPicPr>
            <a:picLocks noChangeAspect="1"/>
          </p:cNvPicPr>
          <p:nvPr/>
        </p:nvPicPr>
        <p:blipFill>
          <a:blip r:embed="rId4"/>
          <a:stretch>
            <a:fillRect/>
          </a:stretch>
        </p:blipFill>
        <p:spPr>
          <a:xfrm>
            <a:off x="595423" y="3141473"/>
            <a:ext cx="5454502" cy="1983868"/>
          </a:xfrm>
          <a:prstGeom prst="rect">
            <a:avLst/>
          </a:prstGeom>
        </p:spPr>
      </p:pic>
      <p:sp>
        <p:nvSpPr>
          <p:cNvPr id="5" name="Rectangle 4">
            <a:extLst>
              <a:ext uri="{FF2B5EF4-FFF2-40B4-BE49-F238E27FC236}">
                <a16:creationId xmlns:a16="http://schemas.microsoft.com/office/drawing/2014/main" id="{498679F1-5258-4431-8899-2D0F2546EB49}"/>
              </a:ext>
            </a:extLst>
          </p:cNvPr>
          <p:cNvSpPr/>
          <p:nvPr/>
        </p:nvSpPr>
        <p:spPr>
          <a:xfrm>
            <a:off x="630235" y="3426613"/>
            <a:ext cx="2420782" cy="417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Rectangle 6">
            <a:extLst>
              <a:ext uri="{FF2B5EF4-FFF2-40B4-BE49-F238E27FC236}">
                <a16:creationId xmlns:a16="http://schemas.microsoft.com/office/drawing/2014/main" id="{14A80287-F35F-49B9-8FD9-32B1899ED2BD}"/>
              </a:ext>
            </a:extLst>
          </p:cNvPr>
          <p:cNvSpPr/>
          <p:nvPr/>
        </p:nvSpPr>
        <p:spPr>
          <a:xfrm>
            <a:off x="9074258" y="2159567"/>
            <a:ext cx="622108" cy="293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721866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a:xfrm>
            <a:off x="1962418" y="1349241"/>
            <a:ext cx="6277692" cy="5272276"/>
          </a:xfrm>
        </p:spPr>
        <p:txBody>
          <a:bodyPr lIns="91440" tIns="45720" rIns="91440" bIns="45720" anchor="t"/>
          <a:lstStyle/>
          <a:p>
            <a:r>
              <a:rPr lang="en-US" sz="1200">
                <a:ea typeface="+mn-lt"/>
                <a:cs typeface="+mn-lt"/>
              </a:rPr>
              <a:t>Eloqua Training Materials and Documentation</a:t>
            </a:r>
          </a:p>
          <a:p>
            <a:pPr lvl="1">
              <a:buClr>
                <a:srgbClr val="2B3A42"/>
              </a:buClr>
              <a:buFont typeface="Arial"/>
              <a:buChar char="•"/>
            </a:pPr>
            <a:r>
              <a:rPr lang="fr-FR" sz="1200">
                <a:solidFill>
                  <a:schemeClr val="accent2"/>
                </a:solidFill>
                <a:ea typeface="+mn-lt"/>
                <a:cs typeface="+mn-lt"/>
                <a:hlinkClick r:id="rId3">
                  <a:extLst>
                    <a:ext uri="{A12FA001-AC4F-418D-AE19-62706E023703}">
                      <ahyp:hlinkClr xmlns:ahyp="http://schemas.microsoft.com/office/drawing/2018/hyperlinkcolor" val="tx"/>
                    </a:ext>
                  </a:extLst>
                </a:hlinkClick>
              </a:rPr>
              <a:t>Oracle Eloqua Engage User Guide</a:t>
            </a:r>
            <a:endParaRPr lang="en-US" sz="1200">
              <a:solidFill>
                <a:schemeClr val="accent2"/>
              </a:solidFill>
              <a:ea typeface="+mn-lt"/>
              <a:cs typeface="+mn-lt"/>
            </a:endParaRPr>
          </a:p>
          <a:p>
            <a:pPr lvl="1">
              <a:buClr>
                <a:srgbClr val="2B3A42"/>
              </a:buClr>
              <a:buFont typeface="Arial"/>
              <a:buChar char="•"/>
            </a:pPr>
            <a:r>
              <a:rPr lang="en-US" sz="1200">
                <a:solidFill>
                  <a:schemeClr val="accent2"/>
                </a:solidFill>
                <a:ea typeface="+mn-lt"/>
                <a:cs typeface="+mn-lt"/>
                <a:hlinkClick r:id="rId4">
                  <a:extLst>
                    <a:ext uri="{A12FA001-AC4F-418D-AE19-62706E023703}">
                      <ahyp:hlinkClr xmlns:ahyp="http://schemas.microsoft.com/office/drawing/2018/hyperlinkcolor" val="tx"/>
                    </a:ext>
                  </a:extLst>
                </a:hlinkClick>
              </a:rPr>
              <a:t>Oracle Eloqua Sales Tools User Guide</a:t>
            </a:r>
            <a:endParaRPr lang="en-US" sz="1200">
              <a:solidFill>
                <a:schemeClr val="accent2"/>
              </a:solidFill>
              <a:ea typeface="+mn-lt"/>
              <a:cs typeface="+mn-lt"/>
            </a:endParaRPr>
          </a:p>
          <a:p>
            <a:pPr lvl="1">
              <a:buClr>
                <a:srgbClr val="2B3A42"/>
              </a:buClr>
              <a:buFont typeface="Arial"/>
              <a:buChar char="•"/>
            </a:pPr>
            <a:r>
              <a:rPr lang="en-US" sz="1200">
                <a:solidFill>
                  <a:schemeClr val="accent2"/>
                </a:solidFill>
                <a:ea typeface="+mn-lt"/>
                <a:cs typeface="+mn-lt"/>
                <a:hlinkClick r:id="rId5">
                  <a:extLst>
                    <a:ext uri="{A12FA001-AC4F-418D-AE19-62706E023703}">
                      <ahyp:hlinkClr xmlns:ahyp="http://schemas.microsoft.com/office/drawing/2018/hyperlinkcolor" val="tx"/>
                    </a:ext>
                  </a:extLst>
                </a:hlinkClick>
              </a:rPr>
              <a:t>Profiler Training Resources</a:t>
            </a:r>
            <a:endParaRPr lang="en-US" sz="1200">
              <a:solidFill>
                <a:schemeClr val="accent2"/>
              </a:solidFill>
              <a:ea typeface="+mn-lt"/>
              <a:cs typeface="+mn-lt"/>
            </a:endParaRPr>
          </a:p>
          <a:p>
            <a:pPr lvl="1">
              <a:buClr>
                <a:srgbClr val="2B3A42"/>
              </a:buClr>
              <a:buFont typeface="Arial"/>
              <a:buChar char="•"/>
            </a:pPr>
            <a:r>
              <a:rPr lang="en-US" sz="1200">
                <a:solidFill>
                  <a:schemeClr val="accent2"/>
                </a:solidFill>
                <a:ea typeface="+mn-lt"/>
                <a:cs typeface="+mn-lt"/>
                <a:hlinkClick r:id="rId5">
                  <a:extLst>
                    <a:ext uri="{A12FA001-AC4F-418D-AE19-62706E023703}">
                      <ahyp:hlinkClr xmlns:ahyp="http://schemas.microsoft.com/office/drawing/2018/hyperlinkcolor" val="tx"/>
                    </a:ext>
                  </a:extLst>
                </a:hlinkClick>
              </a:rPr>
              <a:t>Engage Training Resources</a:t>
            </a:r>
            <a:endParaRPr lang="en-US">
              <a:solidFill>
                <a:schemeClr val="accent2"/>
              </a:solidFill>
            </a:endParaRPr>
          </a:p>
          <a:p>
            <a:r>
              <a:rPr lang="en-US" sz="1200">
                <a:ea typeface="+mn-lt"/>
                <a:cs typeface="+mn-lt"/>
              </a:rPr>
              <a:t>Training Videos </a:t>
            </a:r>
            <a:endParaRPr lang="en-US" sz="1200">
              <a:solidFill>
                <a:srgbClr val="2B3A42"/>
              </a:solidFill>
              <a:ea typeface="+mn-lt"/>
              <a:cs typeface="+mn-lt"/>
            </a:endParaRPr>
          </a:p>
          <a:p>
            <a:pPr lvl="1">
              <a:buClr>
                <a:srgbClr val="2B3A42"/>
              </a:buClr>
              <a:buFont typeface="Arial"/>
              <a:buChar char="•"/>
            </a:pPr>
            <a:r>
              <a:rPr lang="en-US" sz="1200">
                <a:solidFill>
                  <a:schemeClr val="accent2"/>
                </a:solidFill>
                <a:ea typeface="+mn-lt"/>
                <a:cs typeface="+mn-lt"/>
                <a:hlinkClick r:id="rId5">
                  <a:extLst>
                    <a:ext uri="{A12FA001-AC4F-418D-AE19-62706E023703}">
                      <ahyp:hlinkClr xmlns:ahyp="http://schemas.microsoft.com/office/drawing/2018/hyperlinkcolor" val="tx"/>
                    </a:ext>
                  </a:extLst>
                </a:hlinkClick>
              </a:rPr>
              <a:t>Getting Started Video on Profiler (5 minutes)</a:t>
            </a:r>
          </a:p>
          <a:p>
            <a:pPr lvl="1">
              <a:buClr>
                <a:srgbClr val="2B3A42"/>
              </a:buClr>
              <a:buFont typeface="Arial"/>
              <a:buChar char="•"/>
            </a:pPr>
            <a:r>
              <a:rPr lang="en-US" sz="1200">
                <a:solidFill>
                  <a:schemeClr val="accent2"/>
                </a:solidFill>
                <a:ea typeface="+mn-lt"/>
                <a:cs typeface="+mn-lt"/>
                <a:hlinkClick r:id="rId5">
                  <a:extLst>
                    <a:ext uri="{A12FA001-AC4F-418D-AE19-62706E023703}">
                      <ahyp:hlinkClr xmlns:ahyp="http://schemas.microsoft.com/office/drawing/2018/hyperlinkcolor" val="tx"/>
                    </a:ext>
                  </a:extLst>
                </a:hlinkClick>
              </a:rPr>
              <a:t>Eloqua Profiler Overview (3 minutes)</a:t>
            </a:r>
            <a:endParaRPr lang="en-US" sz="1200">
              <a:solidFill>
                <a:schemeClr val="accent2"/>
              </a:solidFill>
              <a:ea typeface="+mn-lt"/>
              <a:cs typeface="+mn-lt"/>
            </a:endParaRPr>
          </a:p>
          <a:p>
            <a:pPr lvl="1">
              <a:buClr>
                <a:srgbClr val="2B3A42"/>
              </a:buClr>
              <a:buFont typeface="Arial"/>
              <a:buChar char="•"/>
            </a:pPr>
            <a:r>
              <a:rPr lang="en-US" sz="1200">
                <a:solidFill>
                  <a:schemeClr val="accent2"/>
                </a:solidFill>
                <a:ea typeface="+mn-lt"/>
                <a:cs typeface="+mn-lt"/>
                <a:hlinkClick r:id="rId5">
                  <a:extLst>
                    <a:ext uri="{A12FA001-AC4F-418D-AE19-62706E023703}">
                      <ahyp:hlinkClr xmlns:ahyp="http://schemas.microsoft.com/office/drawing/2018/hyperlinkcolor" val="tx"/>
                    </a:ext>
                  </a:extLst>
                </a:hlinkClick>
              </a:rPr>
              <a:t>Getting Started Video  - Engage (3 minutes)</a:t>
            </a:r>
          </a:p>
          <a:p>
            <a:r>
              <a:rPr lang="en-US" sz="1200">
                <a:solidFill>
                  <a:schemeClr val="accent2"/>
                </a:solidFill>
                <a:ea typeface="+mn-lt"/>
                <a:cs typeface="+mn-lt"/>
              </a:rPr>
              <a:t>Eloqua Engage Outlook Plug-In</a:t>
            </a:r>
            <a:endParaRPr lang="en-US">
              <a:solidFill>
                <a:schemeClr val="accent2"/>
              </a:solidFill>
              <a:ea typeface="+mn-lt"/>
              <a:cs typeface="+mn-lt"/>
            </a:endParaRPr>
          </a:p>
          <a:p>
            <a:pPr lvl="1">
              <a:buClr>
                <a:srgbClr val="2B3A42"/>
              </a:buClr>
            </a:pPr>
            <a:r>
              <a:rPr lang="fr-FR" sz="1200">
                <a:solidFill>
                  <a:schemeClr val="accent2"/>
                </a:solidFill>
                <a:ea typeface="+mn-lt"/>
                <a:cs typeface="+mn-lt"/>
                <a:hlinkClick r:id="rId6">
                  <a:extLst>
                    <a:ext uri="{A12FA001-AC4F-418D-AE19-62706E023703}">
                      <ahyp:hlinkClr xmlns:ahyp="http://schemas.microsoft.com/office/drawing/2018/hyperlinkcolor" val="tx"/>
                    </a:ext>
                  </a:extLst>
                </a:hlinkClick>
              </a:rPr>
              <a:t>Request the Oracle Outlook Plug-In in VIA</a:t>
            </a:r>
            <a:endParaRPr lang="en-US" sz="1200">
              <a:solidFill>
                <a:schemeClr val="accent2"/>
              </a:solidFill>
              <a:ea typeface="+mn-lt"/>
              <a:cs typeface="+mn-lt"/>
            </a:endParaRPr>
          </a:p>
          <a:p>
            <a:r>
              <a:rPr lang="en-US" sz="1200">
                <a:ea typeface="+mn-lt"/>
                <a:cs typeface="+mn-lt"/>
              </a:rPr>
              <a:t>For any support needs for Engage or the Outlook Plug-in </a:t>
            </a:r>
            <a:r>
              <a:rPr lang="en-US" sz="1200">
                <a:solidFill>
                  <a:schemeClr val="accent2"/>
                </a:solidFill>
                <a:ea typeface="+mn-lt"/>
                <a:cs typeface="+mn-lt"/>
                <a:hlinkClick r:id="rId7">
                  <a:extLst>
                    <a:ext uri="{A12FA001-AC4F-418D-AE19-62706E023703}">
                      <ahyp:hlinkClr xmlns:ahyp="http://schemas.microsoft.com/office/drawing/2018/hyperlinkcolor" val="tx"/>
                    </a:ext>
                  </a:extLst>
                </a:hlinkClick>
              </a:rPr>
              <a:t>please submit a VIA ticket.</a:t>
            </a:r>
            <a:endParaRPr lang="en-US" sz="1200">
              <a:solidFill>
                <a:schemeClr val="accent2"/>
              </a:solidFill>
              <a:ea typeface="+mn-lt"/>
              <a:cs typeface="+mn-lt"/>
            </a:endParaRPr>
          </a:p>
          <a:p>
            <a:pPr marL="0" indent="0">
              <a:buNone/>
            </a:pPr>
            <a:endParaRPr lang="en-US" sz="1200">
              <a:cs typeface="Arial" panose="020B0604020202020204"/>
            </a:endParaRPr>
          </a:p>
          <a:p>
            <a:pPr marL="0" indent="0">
              <a:buNone/>
            </a:pPr>
            <a:endParaRPr lang="en-US" sz="1200">
              <a:cs typeface="Arial" panose="020B0604020202020204"/>
            </a:endParaRPr>
          </a:p>
          <a:p>
            <a:pPr marL="182880" lvl="1" indent="0">
              <a:buNone/>
            </a:pPr>
            <a:endParaRPr lang="en-US" sz="1200"/>
          </a:p>
          <a:p>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a:xfrm>
            <a:off x="1962418" y="672770"/>
            <a:ext cx="9163983" cy="594360"/>
          </a:xfrm>
        </p:spPr>
        <p:txBody>
          <a:bodyPr lIns="91440" tIns="45720" rIns="91440" bIns="45720" anchor="ctr"/>
          <a:lstStyle/>
          <a:p>
            <a:r>
              <a:rPr lang="en-US">
                <a:solidFill>
                  <a:schemeClr val="accent2"/>
                </a:solidFill>
                <a:cs typeface="Arial"/>
              </a:rPr>
              <a:t>RESOURCES</a:t>
            </a:r>
            <a:endParaRPr lang="en-US">
              <a:solidFill>
                <a:schemeClr val="accent2"/>
              </a:solidFill>
            </a:endParaRPr>
          </a:p>
        </p:txBody>
      </p:sp>
    </p:spTree>
    <p:extLst>
      <p:ext uri="{BB962C8B-B14F-4D97-AF65-F5344CB8AC3E}">
        <p14:creationId xmlns:p14="http://schemas.microsoft.com/office/powerpoint/2010/main" val="19505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4276349"/>
          </a:xfrm>
        </p:spPr>
        <p:txBody>
          <a:bodyPr/>
          <a:lstStyle/>
          <a:p>
            <a:r>
              <a:rPr lang="en-US"/>
              <a:t>Get your questions answered by the marketing automation team.  MA Open Office Hours are held monthly with the following agenda:</a:t>
            </a:r>
          </a:p>
          <a:p>
            <a:pPr lvl="1"/>
            <a:r>
              <a:rPr lang="en-US"/>
              <a:t>Learn about a tip or best practice  </a:t>
            </a:r>
          </a:p>
          <a:p>
            <a:pPr lvl="1"/>
            <a:r>
              <a:rPr lang="en-US"/>
              <a:t>Ask a question – Pre-submit your questions </a:t>
            </a:r>
            <a:r>
              <a:rPr lang="en-US" u="sng">
                <a:hlinkClick r:id="rId2"/>
              </a:rPr>
              <a:t>here</a:t>
            </a:r>
            <a:r>
              <a:rPr lang="en-US" u="sng"/>
              <a:t> </a:t>
            </a:r>
            <a:r>
              <a:rPr lang="en-US"/>
              <a:t>or ask during the office hours</a:t>
            </a:r>
            <a:endParaRPr lang="en-US">
              <a:cs typeface="Arial"/>
            </a:endParaRPr>
          </a:p>
          <a:p>
            <a:pPr lvl="1"/>
            <a:r>
              <a:rPr lang="en-US"/>
              <a:t>Learn how to leverage IQVIA’s marketing systems and processes most effectively</a:t>
            </a:r>
            <a:endParaRPr lang="en-US">
              <a:cs typeface="Arial"/>
            </a:endParaRPr>
          </a:p>
          <a:p>
            <a:pPr lvl="1"/>
            <a:endParaRPr lang="en-US"/>
          </a:p>
          <a:p>
            <a:r>
              <a:rPr lang="en-US" b="1" u="sng"/>
              <a:t>Action:</a:t>
            </a:r>
            <a:r>
              <a:rPr lang="en-US" b="1"/>
              <a:t> </a:t>
            </a:r>
            <a:r>
              <a:rPr lang="en-US"/>
              <a:t>Sign up </a:t>
            </a:r>
            <a:r>
              <a:rPr lang="en-US">
                <a:hlinkClick r:id="rId3"/>
              </a:rPr>
              <a:t>here</a:t>
            </a:r>
            <a:r>
              <a:rPr lang="en-US"/>
              <a:t>, if you need to be added to the outlook invite</a:t>
            </a:r>
            <a:endParaRPr lang="en-US">
              <a:cs typeface="Arial"/>
            </a:endParaRPr>
          </a:p>
          <a:p>
            <a:endParaRPr lang="en-GB"/>
          </a:p>
          <a:p>
            <a:r>
              <a:rPr lang="en-US" b="1" u="sng">
                <a:cs typeface="Arial"/>
              </a:rPr>
              <a:t>Reminder: </a:t>
            </a:r>
            <a:r>
              <a:rPr lang="en-US">
                <a:cs typeface="Arial"/>
              </a:rPr>
              <a:t>Save your questions for the end or enter in the chat. We will address as many as we can!</a:t>
            </a: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Operations Open Office Hours </a:t>
            </a:r>
            <a:endParaRPr lang="en-GB"/>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BCF-E065-7314-635F-A87EF81B4F28}"/>
              </a:ext>
            </a:extLst>
          </p:cNvPr>
          <p:cNvSpPr>
            <a:spLocks noGrp="1"/>
          </p:cNvSpPr>
          <p:nvPr>
            <p:ph type="title"/>
          </p:nvPr>
        </p:nvSpPr>
        <p:spPr>
          <a:xfrm>
            <a:off x="-1635605" y="1783255"/>
            <a:ext cx="7285515" cy="4060497"/>
          </a:xfrm>
        </p:spPr>
        <p:txBody>
          <a:bodyPr/>
          <a:lstStyle/>
          <a:p>
            <a:pPr algn="ctr"/>
            <a:r>
              <a:rPr lang="en-GB"/>
              <a:t>Thank You</a:t>
            </a:r>
            <a:endParaRPr lang="en-US"/>
          </a:p>
        </p:txBody>
      </p:sp>
    </p:spTree>
    <p:extLst>
      <p:ext uri="{BB962C8B-B14F-4D97-AF65-F5344CB8AC3E}">
        <p14:creationId xmlns:p14="http://schemas.microsoft.com/office/powerpoint/2010/main" val="40307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8A110-95D3-E899-51C0-1D3CBC1C143B}"/>
              </a:ext>
            </a:extLst>
          </p:cNvPr>
          <p:cNvSpPr>
            <a:spLocks noGrp="1"/>
          </p:cNvSpPr>
          <p:nvPr>
            <p:ph type="ctrTitle"/>
          </p:nvPr>
        </p:nvSpPr>
        <p:spPr>
          <a:xfrm>
            <a:off x="445441" y="2980594"/>
            <a:ext cx="6113013" cy="896812"/>
          </a:xfrm>
        </p:spPr>
        <p:txBody>
          <a:bodyPr/>
          <a:lstStyle/>
          <a:p>
            <a:r>
              <a:rPr lang="en-GB"/>
              <a:t>Introduction to the Team</a:t>
            </a:r>
            <a:endParaRPr lang="en-US"/>
          </a:p>
        </p:txBody>
      </p:sp>
    </p:spTree>
    <p:extLst>
      <p:ext uri="{BB962C8B-B14F-4D97-AF65-F5344CB8AC3E}">
        <p14:creationId xmlns:p14="http://schemas.microsoft.com/office/powerpoint/2010/main" val="22349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72777-DFA2-2596-5315-B7A9CF14DFCD}"/>
              </a:ext>
            </a:extLst>
          </p:cNvPr>
          <p:cNvSpPr>
            <a:spLocks noGrp="1"/>
          </p:cNvSpPr>
          <p:nvPr>
            <p:ph type="title"/>
          </p:nvPr>
        </p:nvSpPr>
        <p:spPr/>
        <p:txBody>
          <a:bodyPr lIns="91440" tIns="45720" rIns="91440" bIns="45720" anchor="b" anchorCtr="0"/>
          <a:lstStyle/>
          <a:p>
            <a:r>
              <a:rPr lang="en-US"/>
              <a:t>Lead Optimization Team - Overview</a:t>
            </a:r>
            <a:endParaRPr lang="en-US">
              <a:cs typeface="Arial"/>
            </a:endParaRPr>
          </a:p>
        </p:txBody>
      </p:sp>
      <p:sp>
        <p:nvSpPr>
          <p:cNvPr id="6" name="TextBox 5">
            <a:extLst>
              <a:ext uri="{FF2B5EF4-FFF2-40B4-BE49-F238E27FC236}">
                <a16:creationId xmlns:a16="http://schemas.microsoft.com/office/drawing/2014/main" id="{BD479355-F3E7-EB11-D866-F6434DB242E8}"/>
              </a:ext>
            </a:extLst>
          </p:cNvPr>
          <p:cNvSpPr txBox="1">
            <a:spLocks/>
          </p:cNvSpPr>
          <p:nvPr/>
        </p:nvSpPr>
        <p:spPr bwMode="gray">
          <a:xfrm>
            <a:off x="6096000" y="1543908"/>
            <a:ext cx="2590800" cy="432210"/>
          </a:xfrm>
          <a:prstGeom prst="rect">
            <a:avLst/>
          </a:prstGeom>
          <a:noFill/>
        </p:spPr>
        <p:txBody>
          <a:bodyPr wrap="square" lIns="108000" tIns="46800" rIns="91440" bIns="45720" rtlCol="0" anchor="t">
            <a:noAutofit/>
          </a:bodyPr>
          <a:lstStyle/>
          <a:p>
            <a:pPr>
              <a:spcAft>
                <a:spcPts val="600"/>
              </a:spcAft>
              <a:buClr>
                <a:schemeClr val="bg1"/>
              </a:buClr>
            </a:pPr>
            <a:r>
              <a:rPr lang="en-US" sz="1200" b="1">
                <a:solidFill>
                  <a:schemeClr val="accent1"/>
                </a:solidFill>
              </a:rPr>
              <a:t>Swathi C S</a:t>
            </a:r>
          </a:p>
          <a:p>
            <a:pPr>
              <a:buClr>
                <a:schemeClr val="bg1"/>
              </a:buClr>
            </a:pPr>
            <a:r>
              <a:rPr lang="en-US" sz="1050" i="1">
                <a:solidFill>
                  <a:schemeClr val="accent1"/>
                </a:solidFill>
              </a:rPr>
              <a:t>Associate Manager, Lead Optimization</a:t>
            </a:r>
            <a:br>
              <a:rPr lang="en-US" sz="1050" i="1"/>
            </a:br>
            <a:r>
              <a:rPr lang="en-US" sz="1050" i="1">
                <a:solidFill>
                  <a:schemeClr val="accent1"/>
                </a:solidFill>
              </a:rPr>
              <a:t>Bangalore, India</a:t>
            </a:r>
            <a:br>
              <a:rPr lang="en-US" sz="900" i="1"/>
            </a:br>
            <a:br>
              <a:rPr lang="en-GB" sz="600">
                <a:ea typeface="Calibri" panose="020F0502020204030204" pitchFamily="34" charset="0"/>
              </a:rPr>
            </a:br>
            <a:endParaRPr lang="en-GB" sz="600">
              <a:cs typeface="Arial"/>
            </a:endParaRPr>
          </a:p>
        </p:txBody>
      </p:sp>
      <p:sp>
        <p:nvSpPr>
          <p:cNvPr id="7" name="TextBox 6">
            <a:extLst>
              <a:ext uri="{FF2B5EF4-FFF2-40B4-BE49-F238E27FC236}">
                <a16:creationId xmlns:a16="http://schemas.microsoft.com/office/drawing/2014/main" id="{2FF7B635-486A-32B6-F414-7A325DD321FE}"/>
              </a:ext>
            </a:extLst>
          </p:cNvPr>
          <p:cNvSpPr txBox="1">
            <a:spLocks/>
          </p:cNvSpPr>
          <p:nvPr/>
        </p:nvSpPr>
        <p:spPr bwMode="gray">
          <a:xfrm>
            <a:off x="1782724" y="1537057"/>
            <a:ext cx="2560675" cy="445912"/>
          </a:xfrm>
          <a:prstGeom prst="rect">
            <a:avLst/>
          </a:prstGeom>
          <a:noFill/>
        </p:spPr>
        <p:txBody>
          <a:bodyPr wrap="square" lIns="108000" tIns="46800" rtlCol="0">
            <a:noAutofit/>
          </a:bodyPr>
          <a:lstStyle/>
          <a:p>
            <a:pPr>
              <a:spcAft>
                <a:spcPts val="600"/>
              </a:spcAft>
              <a:buClr>
                <a:schemeClr val="bg1"/>
              </a:buClr>
            </a:pPr>
            <a:r>
              <a:rPr lang="en-US" sz="1200" b="1" err="1">
                <a:solidFill>
                  <a:schemeClr val="accent1"/>
                </a:solidFill>
              </a:rPr>
              <a:t>Barathi</a:t>
            </a:r>
            <a:r>
              <a:rPr lang="en-US" sz="1200" b="1">
                <a:solidFill>
                  <a:schemeClr val="accent1"/>
                </a:solidFill>
              </a:rPr>
              <a:t> Subramaniam</a:t>
            </a:r>
          </a:p>
          <a:p>
            <a:pPr>
              <a:buClr>
                <a:schemeClr val="bg1"/>
              </a:buClr>
            </a:pPr>
            <a:r>
              <a:rPr lang="en-US" sz="1050" i="1">
                <a:solidFill>
                  <a:schemeClr val="accent1"/>
                </a:solidFill>
              </a:rPr>
              <a:t>Associate Director – Lead Optimization</a:t>
            </a:r>
          </a:p>
          <a:p>
            <a:pPr>
              <a:buClr>
                <a:schemeClr val="bg1"/>
              </a:buClr>
            </a:pPr>
            <a:r>
              <a:rPr lang="en-US" sz="1050" i="1">
                <a:solidFill>
                  <a:schemeClr val="accent1"/>
                </a:solidFill>
              </a:rPr>
              <a:t>United Kingdom.</a:t>
            </a:r>
            <a:endParaRPr lang="en-US" sz="1050" strike="sngStrike">
              <a:solidFill>
                <a:schemeClr val="tx2"/>
              </a:solidFill>
            </a:endParaRPr>
          </a:p>
        </p:txBody>
      </p:sp>
      <p:pic>
        <p:nvPicPr>
          <p:cNvPr id="8" name="Picture 7">
            <a:extLst>
              <a:ext uri="{FF2B5EF4-FFF2-40B4-BE49-F238E27FC236}">
                <a16:creationId xmlns:a16="http://schemas.microsoft.com/office/drawing/2014/main" id="{96D536CA-AF04-CE55-83B4-4B9E6EE13D30}"/>
              </a:ext>
            </a:extLst>
          </p:cNvPr>
          <p:cNvPicPr>
            <a:picLocks/>
          </p:cNvPicPr>
          <p:nvPr/>
        </p:nvPicPr>
        <p:blipFill>
          <a:blip r:embed="rId2"/>
          <a:srcRect t="13415" b="13415"/>
          <a:stretch/>
        </p:blipFill>
        <p:spPr>
          <a:xfrm>
            <a:off x="975352" y="1521147"/>
            <a:ext cx="704436" cy="704436"/>
          </a:xfrm>
          <a:prstGeom prst="ellipse">
            <a:avLst/>
          </a:prstGeom>
          <a:ln w="38100">
            <a:solidFill>
              <a:schemeClr val="bg1">
                <a:lumMod val="75000"/>
              </a:schemeClr>
            </a:solidFill>
          </a:ln>
          <a:effectLst/>
        </p:spPr>
      </p:pic>
      <p:pic>
        <p:nvPicPr>
          <p:cNvPr id="9" name="Picture 8">
            <a:extLst>
              <a:ext uri="{FF2B5EF4-FFF2-40B4-BE49-F238E27FC236}">
                <a16:creationId xmlns:a16="http://schemas.microsoft.com/office/drawing/2014/main" id="{DAC8BF44-2E4E-ADF0-8AE2-302704160228}"/>
              </a:ext>
            </a:extLst>
          </p:cNvPr>
          <p:cNvPicPr>
            <a:picLocks/>
          </p:cNvPicPr>
          <p:nvPr/>
        </p:nvPicPr>
        <p:blipFill>
          <a:blip r:embed="rId3"/>
          <a:srcRect/>
          <a:stretch/>
        </p:blipFill>
        <p:spPr>
          <a:xfrm>
            <a:off x="5288628" y="1521147"/>
            <a:ext cx="704435" cy="704435"/>
          </a:xfrm>
          <a:prstGeom prst="ellipse">
            <a:avLst/>
          </a:prstGeom>
          <a:ln w="38100">
            <a:solidFill>
              <a:schemeClr val="bg1">
                <a:lumMod val="75000"/>
              </a:schemeClr>
            </a:solidFill>
          </a:ln>
          <a:effectLst/>
        </p:spPr>
      </p:pic>
      <p:sp>
        <p:nvSpPr>
          <p:cNvPr id="10" name="TextBox 9">
            <a:extLst>
              <a:ext uri="{FF2B5EF4-FFF2-40B4-BE49-F238E27FC236}">
                <a16:creationId xmlns:a16="http://schemas.microsoft.com/office/drawing/2014/main" id="{EE5091A8-352E-5D32-9ECA-E675CDA15279}"/>
              </a:ext>
            </a:extLst>
          </p:cNvPr>
          <p:cNvSpPr txBox="1"/>
          <p:nvPr/>
        </p:nvSpPr>
        <p:spPr>
          <a:xfrm>
            <a:off x="426720" y="2457295"/>
            <a:ext cx="11338560"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i="1">
                <a:solidFill>
                  <a:srgbClr val="005487"/>
                </a:solidFill>
                <a:latin typeface="Arial" panose="020B0604020202020204" pitchFamily="34" charset="0"/>
                <a:cs typeface="Arial" panose="020B0604020202020204" pitchFamily="34" charset="0"/>
              </a:rPr>
              <a:t>Our Lead Optimization Team is dedicated to refining </a:t>
            </a:r>
            <a:r>
              <a:rPr lang="en-GB" sz="1400" b="1" i="1">
                <a:solidFill>
                  <a:srgbClr val="005487"/>
                </a:solidFill>
                <a:latin typeface="Arial" panose="020B0604020202020204" pitchFamily="34" charset="0"/>
                <a:cs typeface="Arial" panose="020B0604020202020204" pitchFamily="34" charset="0"/>
              </a:rPr>
              <a:t>lead management processes, boosting conversion rates, and fostering collaboration between marketing and sales</a:t>
            </a:r>
            <a:r>
              <a:rPr lang="en-GB" sz="1400" i="1">
                <a:solidFill>
                  <a:srgbClr val="005487"/>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sz="1400" i="1">
                <a:solidFill>
                  <a:srgbClr val="005487"/>
                </a:solidFill>
                <a:latin typeface="Arial" panose="020B0604020202020204" pitchFamily="34" charset="0"/>
                <a:cs typeface="Arial" panose="020B0604020202020204" pitchFamily="34" charset="0"/>
              </a:rPr>
              <a:t>Our objective is to guarantee that our marketing team adequately supports the sales team, ensuring their efforts are focused on the most promising opportunities.</a:t>
            </a:r>
            <a:endParaRPr lang="en-US" sz="1400" i="1">
              <a:solidFill>
                <a:srgbClr val="005487"/>
              </a:solidFill>
              <a:latin typeface="Arial" panose="020B0604020202020204" pitchFamily="34" charset="0"/>
              <a:cs typeface="Arial" panose="020B0604020202020204" pitchFamily="34" charset="0"/>
            </a:endParaRPr>
          </a:p>
        </p:txBody>
      </p:sp>
      <p:sp>
        <p:nvSpPr>
          <p:cNvPr id="11" name="Rounded Rectangle 69">
            <a:extLst>
              <a:ext uri="{FF2B5EF4-FFF2-40B4-BE49-F238E27FC236}">
                <a16:creationId xmlns:a16="http://schemas.microsoft.com/office/drawing/2014/main" id="{6CB15C12-B860-84B2-8CA7-072912F6122D}"/>
              </a:ext>
            </a:extLst>
          </p:cNvPr>
          <p:cNvSpPr>
            <a:spLocks/>
          </p:cNvSpPr>
          <p:nvPr/>
        </p:nvSpPr>
        <p:spPr>
          <a:xfrm>
            <a:off x="3876626" y="3366683"/>
            <a:ext cx="7888653" cy="75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200" b="1">
                <a:solidFill>
                  <a:schemeClr val="accent1"/>
                </a:solidFill>
                <a:latin typeface="Arial" panose="020B0604020202020204" pitchFamily="34" charset="0"/>
                <a:cs typeface="Arial" panose="020B0604020202020204" pitchFamily="34" charset="0"/>
              </a:rPr>
              <a:t>Salesforce Reporting and Analytics</a:t>
            </a:r>
            <a:br>
              <a:rPr lang="en-US" sz="1200" b="1">
                <a:solidFill>
                  <a:schemeClr val="accent1"/>
                </a:solidFill>
                <a:latin typeface="Arial" panose="020B0604020202020204" pitchFamily="34" charset="0"/>
                <a:cs typeface="Arial" panose="020B0604020202020204" pitchFamily="34" charset="0"/>
              </a:rPr>
            </a:br>
            <a:r>
              <a:rPr lang="en-US" sz="1200">
                <a:solidFill>
                  <a:schemeClr val="tx1"/>
                </a:solidFill>
                <a:latin typeface="Arial" panose="020B0604020202020204" pitchFamily="34" charset="0"/>
                <a:cs typeface="Arial" panose="020B0604020202020204" pitchFamily="34" charset="0"/>
              </a:rPr>
              <a:t>Provide comprehensive Salesforce reporting and analytics to our inside sales team upon request. </a:t>
            </a:r>
          </a:p>
        </p:txBody>
      </p:sp>
      <p:sp>
        <p:nvSpPr>
          <p:cNvPr id="12" name="Rounded Rectangle 69">
            <a:extLst>
              <a:ext uri="{FF2B5EF4-FFF2-40B4-BE49-F238E27FC236}">
                <a16:creationId xmlns:a16="http://schemas.microsoft.com/office/drawing/2014/main" id="{5830B26E-0DDF-B275-BD3E-429D9C38C918}"/>
              </a:ext>
            </a:extLst>
          </p:cNvPr>
          <p:cNvSpPr>
            <a:spLocks/>
          </p:cNvSpPr>
          <p:nvPr/>
        </p:nvSpPr>
        <p:spPr>
          <a:xfrm>
            <a:off x="3876625" y="4003063"/>
            <a:ext cx="7888653" cy="571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200" b="1">
                <a:solidFill>
                  <a:schemeClr val="accent2"/>
                </a:solidFill>
                <a:latin typeface="Arial" panose="020B0604020202020204" pitchFamily="34" charset="0"/>
                <a:cs typeface="Arial" panose="020B0604020202020204" pitchFamily="34" charset="0"/>
              </a:rPr>
              <a:t>Data Enrichment</a:t>
            </a:r>
            <a:br>
              <a:rPr lang="en-US" sz="1200" b="1">
                <a:solidFill>
                  <a:schemeClr val="accent2"/>
                </a:solidFill>
                <a:latin typeface="Arial" panose="020B0604020202020204" pitchFamily="34" charset="0"/>
                <a:cs typeface="Arial" panose="020B0604020202020204" pitchFamily="34" charset="0"/>
              </a:rPr>
            </a:br>
            <a:r>
              <a:rPr lang="en-US" sz="1200">
                <a:solidFill>
                  <a:schemeClr val="tx1"/>
                </a:solidFill>
                <a:latin typeface="Arial" panose="020B0604020202020204" pitchFamily="34" charset="0"/>
                <a:cs typeface="Arial" panose="020B0604020202020204" pitchFamily="34" charset="0"/>
              </a:rPr>
              <a:t>We gather company-level and contact-level information from various data sources such as </a:t>
            </a:r>
            <a:r>
              <a:rPr lang="en-US" sz="1200" err="1">
                <a:solidFill>
                  <a:schemeClr val="tx1"/>
                </a:solidFill>
                <a:latin typeface="Arial" panose="020B0604020202020204" pitchFamily="34" charset="0"/>
                <a:cs typeface="Arial" panose="020B0604020202020204" pitchFamily="34" charset="0"/>
              </a:rPr>
              <a:t>Zoominfo</a:t>
            </a:r>
            <a:r>
              <a:rPr lang="en-US" sz="1200">
                <a:solidFill>
                  <a:schemeClr val="tx1"/>
                </a:solidFill>
                <a:latin typeface="Arial" panose="020B0604020202020204" pitchFamily="34" charset="0"/>
                <a:cs typeface="Arial" panose="020B0604020202020204" pitchFamily="34" charset="0"/>
              </a:rPr>
              <a:t>, </a:t>
            </a:r>
            <a:r>
              <a:rPr lang="en-US" sz="1200" err="1">
                <a:solidFill>
                  <a:schemeClr val="tx1"/>
                </a:solidFill>
                <a:latin typeface="Arial" panose="020B0604020202020204" pitchFamily="34" charset="0"/>
                <a:cs typeface="Arial" panose="020B0604020202020204" pitchFamily="34" charset="0"/>
              </a:rPr>
              <a:t>Zymewire</a:t>
            </a:r>
            <a:r>
              <a:rPr lang="en-US" sz="1200">
                <a:solidFill>
                  <a:schemeClr val="tx1"/>
                </a:solidFill>
                <a:latin typeface="Arial" panose="020B0604020202020204" pitchFamily="34" charset="0"/>
                <a:cs typeface="Arial" panose="020B0604020202020204" pitchFamily="34" charset="0"/>
              </a:rPr>
              <a:t>, Salesforce, Eloqua, and more. </a:t>
            </a:r>
            <a:endParaRPr lang="en-US" sz="1200">
              <a:solidFill>
                <a:schemeClr val="tx1"/>
              </a:solidFill>
            </a:endParaRPr>
          </a:p>
        </p:txBody>
      </p:sp>
      <p:sp>
        <p:nvSpPr>
          <p:cNvPr id="13" name="Rounded Rectangle 69">
            <a:extLst>
              <a:ext uri="{FF2B5EF4-FFF2-40B4-BE49-F238E27FC236}">
                <a16:creationId xmlns:a16="http://schemas.microsoft.com/office/drawing/2014/main" id="{1DEDD9BF-91A7-FDF4-9DC7-261F61EA3029}"/>
              </a:ext>
            </a:extLst>
          </p:cNvPr>
          <p:cNvSpPr>
            <a:spLocks/>
          </p:cNvSpPr>
          <p:nvPr/>
        </p:nvSpPr>
        <p:spPr>
          <a:xfrm>
            <a:off x="3876625" y="4649435"/>
            <a:ext cx="7888653" cy="571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200" b="1">
                <a:solidFill>
                  <a:schemeClr val="accent3"/>
                </a:solidFill>
                <a:latin typeface="Arial" panose="020B0604020202020204" pitchFamily="34" charset="0"/>
                <a:cs typeface="Arial" panose="020B0604020202020204" pitchFamily="34" charset="0"/>
              </a:rPr>
              <a:t>Campaign Planning and Strategizing</a:t>
            </a:r>
          </a:p>
          <a:p>
            <a:pPr marL="0" lvl="0" indent="0" fontAlgn="base">
              <a:spcAft>
                <a:spcPts val="300"/>
              </a:spcAft>
              <a:buNone/>
              <a:defRPr/>
            </a:pPr>
            <a:r>
              <a:rPr lang="en-US" sz="1200">
                <a:solidFill>
                  <a:schemeClr val="tx1"/>
                </a:solidFill>
                <a:latin typeface="Arial" panose="020B0604020202020204" pitchFamily="34" charset="0"/>
                <a:cs typeface="Arial" panose="020B0604020202020204" pitchFamily="34" charset="0"/>
              </a:rPr>
              <a:t>We bring their expertise to the table to help design effective sales campaigns that resonate with our target audience.</a:t>
            </a:r>
          </a:p>
        </p:txBody>
      </p:sp>
      <p:sp>
        <p:nvSpPr>
          <p:cNvPr id="14" name="Rounded Rectangle 69">
            <a:extLst>
              <a:ext uri="{FF2B5EF4-FFF2-40B4-BE49-F238E27FC236}">
                <a16:creationId xmlns:a16="http://schemas.microsoft.com/office/drawing/2014/main" id="{30DA7D28-9C30-5224-DC5A-287E6AD9BF36}"/>
              </a:ext>
            </a:extLst>
          </p:cNvPr>
          <p:cNvSpPr>
            <a:spLocks/>
          </p:cNvSpPr>
          <p:nvPr/>
        </p:nvSpPr>
        <p:spPr>
          <a:xfrm>
            <a:off x="3876625" y="5248325"/>
            <a:ext cx="7888655" cy="62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200" b="1">
                <a:solidFill>
                  <a:schemeClr val="accent5"/>
                </a:solidFill>
                <a:latin typeface="Arial" panose="020B0604020202020204" pitchFamily="34" charset="0"/>
                <a:cs typeface="Arial" panose="020B0604020202020204" pitchFamily="34" charset="0"/>
              </a:rPr>
              <a:t>Lead Scoring for Mid-Accounts</a:t>
            </a:r>
          </a:p>
          <a:p>
            <a:pPr marL="0" lvl="0" indent="0" fontAlgn="base">
              <a:spcAft>
                <a:spcPts val="300"/>
              </a:spcAft>
              <a:buNone/>
              <a:defRPr/>
            </a:pPr>
            <a:r>
              <a:rPr lang="en-US" sz="1200">
                <a:solidFill>
                  <a:schemeClr val="tx1"/>
                </a:solidFill>
                <a:latin typeface="Arial" panose="020B0604020202020204" pitchFamily="34" charset="0"/>
                <a:cs typeface="Arial" panose="020B0604020202020204" pitchFamily="34" charset="0"/>
              </a:rPr>
              <a:t>We also help with lead scoring for Mid-Accounts by analyzing various factors, we prioritize leads that have a higher probability of conversion, ensuring our sales efforts are directed towards the most promising opportunities.</a:t>
            </a:r>
          </a:p>
        </p:txBody>
      </p:sp>
      <p:sp>
        <p:nvSpPr>
          <p:cNvPr id="17" name="Rounded Rectangle 69">
            <a:extLst>
              <a:ext uri="{FF2B5EF4-FFF2-40B4-BE49-F238E27FC236}">
                <a16:creationId xmlns:a16="http://schemas.microsoft.com/office/drawing/2014/main" id="{469B2E70-E2B6-A5B2-96AD-D8B3EA891D4A}"/>
              </a:ext>
            </a:extLst>
          </p:cNvPr>
          <p:cNvSpPr>
            <a:spLocks/>
          </p:cNvSpPr>
          <p:nvPr/>
        </p:nvSpPr>
        <p:spPr>
          <a:xfrm>
            <a:off x="3876625" y="5840891"/>
            <a:ext cx="7888655" cy="571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1200" b="1">
                <a:solidFill>
                  <a:schemeClr val="accent4"/>
                </a:solidFill>
                <a:latin typeface="Arial" panose="020B0604020202020204" pitchFamily="34" charset="0"/>
                <a:cs typeface="Arial" panose="020B0604020202020204" pitchFamily="34" charset="0"/>
              </a:rPr>
              <a:t>CRM Automation</a:t>
            </a:r>
          </a:p>
          <a:p>
            <a:pPr marL="0" lvl="0" indent="0" fontAlgn="base">
              <a:spcAft>
                <a:spcPts val="300"/>
              </a:spcAft>
              <a:buNone/>
              <a:defRPr/>
            </a:pPr>
            <a:r>
              <a:rPr lang="en-US" sz="1200">
                <a:solidFill>
                  <a:schemeClr val="tx1"/>
                </a:solidFill>
                <a:latin typeface="Arial" panose="020B0604020202020204" pitchFamily="34" charset="0"/>
                <a:cs typeface="Arial" panose="020B0604020202020204" pitchFamily="34" charset="0"/>
              </a:rPr>
              <a:t>Assist the inside sales team with CRM automation by coordinating with the CRM governance team. </a:t>
            </a:r>
            <a:endParaRPr lang="en-US" sz="1200">
              <a:solidFill>
                <a:schemeClr val="tx1"/>
              </a:solidFill>
            </a:endParaRPr>
          </a:p>
        </p:txBody>
      </p:sp>
      <p:grpSp>
        <p:nvGrpSpPr>
          <p:cNvPr id="18" name="Group 17">
            <a:extLst>
              <a:ext uri="{FF2B5EF4-FFF2-40B4-BE49-F238E27FC236}">
                <a16:creationId xmlns:a16="http://schemas.microsoft.com/office/drawing/2014/main" id="{AA6AE3D6-15AA-16B7-19D5-36A7929E6CBF}"/>
              </a:ext>
            </a:extLst>
          </p:cNvPr>
          <p:cNvGrpSpPr/>
          <p:nvPr/>
        </p:nvGrpSpPr>
        <p:grpSpPr>
          <a:xfrm>
            <a:off x="503933" y="3488345"/>
            <a:ext cx="3437683" cy="2899490"/>
            <a:chOff x="344856" y="1676058"/>
            <a:chExt cx="5858105" cy="4940974"/>
          </a:xfrm>
        </p:grpSpPr>
        <p:grpSp>
          <p:nvGrpSpPr>
            <p:cNvPr id="19" name="Group 18">
              <a:extLst>
                <a:ext uri="{FF2B5EF4-FFF2-40B4-BE49-F238E27FC236}">
                  <a16:creationId xmlns:a16="http://schemas.microsoft.com/office/drawing/2014/main" id="{810D8AB5-AAFD-AB8E-5270-8DF5760BED07}"/>
                </a:ext>
              </a:extLst>
            </p:cNvPr>
            <p:cNvGrpSpPr/>
            <p:nvPr/>
          </p:nvGrpSpPr>
          <p:grpSpPr>
            <a:xfrm>
              <a:off x="2694461" y="1676058"/>
              <a:ext cx="3508500" cy="4940974"/>
              <a:chOff x="2818848" y="1412454"/>
              <a:chExt cx="3508500" cy="4940974"/>
            </a:xfrm>
          </p:grpSpPr>
          <p:cxnSp>
            <p:nvCxnSpPr>
              <p:cNvPr id="30" name="Straight Arrow Connector 29">
                <a:extLst>
                  <a:ext uri="{FF2B5EF4-FFF2-40B4-BE49-F238E27FC236}">
                    <a16:creationId xmlns:a16="http://schemas.microsoft.com/office/drawing/2014/main" id="{84F482DB-5022-E323-36A6-96E62B510903}"/>
                  </a:ext>
                </a:extLst>
              </p:cNvPr>
              <p:cNvCxnSpPr>
                <a:cxnSpLocks/>
              </p:cNvCxnSpPr>
              <p:nvPr/>
            </p:nvCxnSpPr>
            <p:spPr>
              <a:xfrm flipH="1">
                <a:off x="2818848" y="3734806"/>
                <a:ext cx="2880110" cy="0"/>
              </a:xfrm>
              <a:prstGeom prst="straightConnector1">
                <a:avLst/>
              </a:prstGeom>
              <a:ln w="38100" cap="rnd">
                <a:solidFill>
                  <a:schemeClr val="tx1"/>
                </a:solidFill>
                <a:round/>
                <a:tailEnd type="oval" w="lg" len="lg"/>
              </a:ln>
            </p:spPr>
            <p:style>
              <a:lnRef idx="1">
                <a:schemeClr val="accent1"/>
              </a:lnRef>
              <a:fillRef idx="0">
                <a:schemeClr val="accent1"/>
              </a:fillRef>
              <a:effectRef idx="0">
                <a:schemeClr val="accent1"/>
              </a:effectRef>
              <a:fontRef idx="minor">
                <a:schemeClr val="tx1"/>
              </a:fontRef>
            </p:style>
          </p:cxnSp>
          <p:sp>
            <p:nvSpPr>
              <p:cNvPr id="31" name="Rectangle: Rounded Corners 7">
                <a:extLst>
                  <a:ext uri="{FF2B5EF4-FFF2-40B4-BE49-F238E27FC236}">
                    <a16:creationId xmlns:a16="http://schemas.microsoft.com/office/drawing/2014/main" id="{049C8474-8B75-D015-1D19-E61FB71B781A}"/>
                  </a:ext>
                </a:extLst>
              </p:cNvPr>
              <p:cNvSpPr/>
              <p:nvPr/>
            </p:nvSpPr>
            <p:spPr>
              <a:xfrm>
                <a:off x="5702738" y="1412454"/>
                <a:ext cx="624610" cy="4940974"/>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16481CBC-BD1C-F05A-B1BE-2E20F7CB344C}"/>
                </a:ext>
              </a:extLst>
            </p:cNvPr>
            <p:cNvGrpSpPr/>
            <p:nvPr/>
          </p:nvGrpSpPr>
          <p:grpSpPr>
            <a:xfrm>
              <a:off x="344856" y="1795438"/>
              <a:ext cx="4691653" cy="4691652"/>
              <a:chOff x="4989472" y="295361"/>
              <a:chExt cx="6466008" cy="6466008"/>
            </a:xfrm>
          </p:grpSpPr>
          <p:sp>
            <p:nvSpPr>
              <p:cNvPr id="21" name="Oval 20">
                <a:extLst>
                  <a:ext uri="{FF2B5EF4-FFF2-40B4-BE49-F238E27FC236}">
                    <a16:creationId xmlns:a16="http://schemas.microsoft.com/office/drawing/2014/main" id="{6C952666-24B0-4F18-347D-81ECBF296805}"/>
                  </a:ext>
                </a:extLst>
              </p:cNvPr>
              <p:cNvSpPr/>
              <p:nvPr/>
            </p:nvSpPr>
            <p:spPr>
              <a:xfrm>
                <a:off x="4989472" y="295361"/>
                <a:ext cx="6466008" cy="6466008"/>
              </a:xfrm>
              <a:prstGeom prst="ellipse">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51D7A743-CD77-D404-127D-5DB8ACC9F429}"/>
                  </a:ext>
                </a:extLst>
              </p:cNvPr>
              <p:cNvSpPr txBox="1"/>
              <p:nvPr/>
            </p:nvSpPr>
            <p:spPr>
              <a:xfrm>
                <a:off x="5573190" y="2200669"/>
                <a:ext cx="2326211" cy="1517947"/>
              </a:xfrm>
              <a:prstGeom prst="rect">
                <a:avLst/>
              </a:prstGeom>
              <a:noFill/>
            </p:spPr>
            <p:txBody>
              <a:bodyPr wrap="square" rtlCol="0">
                <a:spAutoFit/>
              </a:bodyPr>
              <a:lstStyle/>
              <a:p>
                <a:pPr algn="ctr">
                  <a:spcBef>
                    <a:spcPts val="1200"/>
                  </a:spcBef>
                  <a:defRPr/>
                </a:pPr>
                <a:r>
                  <a:rPr lang="en-GB" sz="900" b="1">
                    <a:solidFill>
                      <a:srgbClr val="FFFFFF"/>
                    </a:solidFill>
                    <a:latin typeface="Arial" panose="020B0604020202020204"/>
                  </a:rPr>
                  <a:t>Optimize</a:t>
                </a:r>
                <a:br>
                  <a:rPr lang="en-GB" sz="900" b="1">
                    <a:solidFill>
                      <a:srgbClr val="FFFFFF"/>
                    </a:solidFill>
                    <a:latin typeface="Arial" panose="020B0604020202020204"/>
                  </a:rPr>
                </a:br>
                <a:r>
                  <a:rPr lang="en-GB" sz="900" b="1">
                    <a:solidFill>
                      <a:srgbClr val="FFFFFF"/>
                    </a:solidFill>
                    <a:latin typeface="Arial" panose="020B0604020202020204"/>
                  </a:rPr>
                  <a:t>lead management processes </a:t>
                </a:r>
              </a:p>
            </p:txBody>
          </p:sp>
          <p:sp>
            <p:nvSpPr>
              <p:cNvPr id="23" name="TextBox 22">
                <a:extLst>
                  <a:ext uri="{FF2B5EF4-FFF2-40B4-BE49-F238E27FC236}">
                    <a16:creationId xmlns:a16="http://schemas.microsoft.com/office/drawing/2014/main" id="{E9C722D6-87F5-71D0-ABF5-898070A52395}"/>
                  </a:ext>
                </a:extLst>
              </p:cNvPr>
              <p:cNvSpPr txBox="1"/>
              <p:nvPr/>
            </p:nvSpPr>
            <p:spPr>
              <a:xfrm>
                <a:off x="8813799" y="2210299"/>
                <a:ext cx="1987551" cy="1192671"/>
              </a:xfrm>
              <a:prstGeom prst="rect">
                <a:avLst/>
              </a:prstGeom>
              <a:noFill/>
            </p:spPr>
            <p:txBody>
              <a:bodyPr wrap="square" rtlCol="0">
                <a:spAutoFit/>
              </a:bodyPr>
              <a:lstStyle/>
              <a:p>
                <a:pPr marR="0" lvl="0" indent="0" algn="ctr" fontAlgn="auto">
                  <a:lnSpc>
                    <a:spcPct val="100000"/>
                  </a:lnSpc>
                  <a:spcBef>
                    <a:spcPts val="1200"/>
                  </a:spcBef>
                  <a:spcAft>
                    <a:spcPts val="0"/>
                  </a:spcAft>
                  <a:buClrTx/>
                  <a:buSzTx/>
                  <a:buFontTx/>
                  <a:buNone/>
                  <a:tabLst/>
                  <a:defRPr/>
                </a:pPr>
                <a:r>
                  <a:rPr lang="en-GB" sz="900" b="1">
                    <a:solidFill>
                      <a:srgbClr val="FFFFFF"/>
                    </a:solidFill>
                    <a:latin typeface="Arial" panose="020B0604020202020204"/>
                  </a:rPr>
                  <a:t>Improving conversion rates</a:t>
                </a:r>
                <a:endParaRPr lang="en-US" sz="900" b="1">
                  <a:solidFill>
                    <a:srgbClr val="FFFFFF"/>
                  </a:solidFill>
                  <a:latin typeface="Arial" panose="020B0604020202020204"/>
                </a:endParaRPr>
              </a:p>
            </p:txBody>
          </p:sp>
          <p:pic>
            <p:nvPicPr>
              <p:cNvPr id="24" name="Graphic 23">
                <a:extLst>
                  <a:ext uri="{FF2B5EF4-FFF2-40B4-BE49-F238E27FC236}">
                    <a16:creationId xmlns:a16="http://schemas.microsoft.com/office/drawing/2014/main" id="{18004688-20FB-AF5F-04CC-358A7027A8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2365" y="1329962"/>
                <a:ext cx="792921" cy="792921"/>
              </a:xfrm>
              <a:prstGeom prst="rect">
                <a:avLst/>
              </a:prstGeom>
            </p:spPr>
          </p:pic>
          <p:pic>
            <p:nvPicPr>
              <p:cNvPr id="25" name="Graphic 24">
                <a:extLst>
                  <a:ext uri="{FF2B5EF4-FFF2-40B4-BE49-F238E27FC236}">
                    <a16:creationId xmlns:a16="http://schemas.microsoft.com/office/drawing/2014/main" id="{53E57730-418F-1C9A-C5AF-3A77413702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11114" y="1407749"/>
                <a:ext cx="792921" cy="792921"/>
              </a:xfrm>
              <a:prstGeom prst="rect">
                <a:avLst/>
              </a:prstGeom>
            </p:spPr>
          </p:pic>
          <p:sp>
            <p:nvSpPr>
              <p:cNvPr id="26" name="Arc 12">
                <a:extLst>
                  <a:ext uri="{FF2B5EF4-FFF2-40B4-BE49-F238E27FC236}">
                    <a16:creationId xmlns:a16="http://schemas.microsoft.com/office/drawing/2014/main" id="{2E69C8E1-3DCE-0B4A-3810-375CA606DD5D}"/>
                  </a:ext>
                </a:extLst>
              </p:cNvPr>
              <p:cNvSpPr/>
              <p:nvPr/>
            </p:nvSpPr>
            <p:spPr>
              <a:xfrm rot="21016466">
                <a:off x="5394018" y="934136"/>
                <a:ext cx="3309017" cy="3634576"/>
              </a:xfrm>
              <a:custGeom>
                <a:avLst/>
                <a:gdLst>
                  <a:gd name="connsiteX0" fmla="*/ 7087258 w 7087506"/>
                  <a:gd name="connsiteY0" fmla="*/ 3585652 h 7087506"/>
                  <a:gd name="connsiteX1" fmla="*/ 3528497 w 7087506"/>
                  <a:gd name="connsiteY1" fmla="*/ 7087473 h 7087506"/>
                  <a:gd name="connsiteX2" fmla="*/ 3543753 w 7087506"/>
                  <a:gd name="connsiteY2" fmla="*/ 3543753 h 7087506"/>
                  <a:gd name="connsiteX3" fmla="*/ 7087258 w 7087506"/>
                  <a:gd name="connsiteY3" fmla="*/ 3585652 h 7087506"/>
                  <a:gd name="connsiteX0" fmla="*/ 7087258 w 7087506"/>
                  <a:gd name="connsiteY0" fmla="*/ 3585652 h 7087506"/>
                  <a:gd name="connsiteX1" fmla="*/ 3528497 w 7087506"/>
                  <a:gd name="connsiteY1" fmla="*/ 7087473 h 7087506"/>
                  <a:gd name="connsiteX0" fmla="*/ 15256 w 3558761"/>
                  <a:gd name="connsiteY0" fmla="*/ 0 h 3543753"/>
                  <a:gd name="connsiteX1" fmla="*/ 3558761 w 3558761"/>
                  <a:gd name="connsiteY1" fmla="*/ 41899 h 3543753"/>
                  <a:gd name="connsiteX2" fmla="*/ 0 w 3558761"/>
                  <a:gd name="connsiteY2" fmla="*/ 3543720 h 3543753"/>
                  <a:gd name="connsiteX3" fmla="*/ 106696 w 3558761"/>
                  <a:gd name="connsiteY3" fmla="*/ 91440 h 3543753"/>
                  <a:gd name="connsiteX0" fmla="*/ 3558761 w 3558761"/>
                  <a:gd name="connsiteY0" fmla="*/ 41899 h 3543753"/>
                  <a:gd name="connsiteX1" fmla="*/ 0 w 3558761"/>
                  <a:gd name="connsiteY1" fmla="*/ 3543720 h 3543753"/>
                  <a:gd name="connsiteX0" fmla="*/ 3558761 w 3558761"/>
                  <a:gd name="connsiteY0" fmla="*/ 0 h 3501854"/>
                  <a:gd name="connsiteX1" fmla="*/ 0 w 3558761"/>
                  <a:gd name="connsiteY1" fmla="*/ 3501821 h 3501854"/>
                  <a:gd name="connsiteX2" fmla="*/ 106696 w 3558761"/>
                  <a:gd name="connsiteY2" fmla="*/ 49541 h 3501854"/>
                  <a:gd name="connsiteX0" fmla="*/ 3558761 w 3558761"/>
                  <a:gd name="connsiteY0" fmla="*/ 0 h 3501854"/>
                  <a:gd name="connsiteX1" fmla="*/ 0 w 3558761"/>
                  <a:gd name="connsiteY1" fmla="*/ 3501821 h 3501854"/>
                  <a:gd name="connsiteX0" fmla="*/ 3558761 w 3558761"/>
                  <a:gd name="connsiteY0" fmla="*/ 0 h 3501854"/>
                  <a:gd name="connsiteX1" fmla="*/ 0 w 3558761"/>
                  <a:gd name="connsiteY1" fmla="*/ 3501821 h 3501854"/>
                  <a:gd name="connsiteX0" fmla="*/ 3558761 w 3558761"/>
                  <a:gd name="connsiteY0" fmla="*/ 0 h 3501854"/>
                  <a:gd name="connsiteX1" fmla="*/ 0 w 3558761"/>
                  <a:gd name="connsiteY1" fmla="*/ 3501821 h 3501854"/>
                </a:gdLst>
                <a:ahLst/>
                <a:cxnLst>
                  <a:cxn ang="0">
                    <a:pos x="connsiteX0" y="connsiteY0"/>
                  </a:cxn>
                  <a:cxn ang="0">
                    <a:pos x="connsiteX1" y="connsiteY1"/>
                  </a:cxn>
                </a:cxnLst>
                <a:rect l="l" t="t" r="r" b="b"/>
                <a:pathLst>
                  <a:path w="3558761" h="3501854" stroke="0" extrusionOk="0">
                    <a:moveTo>
                      <a:pt x="3558761" y="0"/>
                    </a:moveTo>
                    <a:cubicBezTo>
                      <a:pt x="3535744" y="1946627"/>
                      <a:pt x="1946746" y="3510201"/>
                      <a:pt x="0" y="3501821"/>
                    </a:cubicBezTo>
                  </a:path>
                  <a:path w="3558761" h="3501854" fill="none">
                    <a:moveTo>
                      <a:pt x="3558761" y="0"/>
                    </a:moveTo>
                    <a:cubicBezTo>
                      <a:pt x="3535744" y="1946627"/>
                      <a:pt x="1946746" y="3510201"/>
                      <a:pt x="0" y="3501821"/>
                    </a:cubicBezTo>
                  </a:path>
                </a:pathLst>
              </a:custGeom>
              <a:noFill/>
              <a:ln w="38100" cap="rnd">
                <a:gradFill>
                  <a:gsLst>
                    <a:gs pos="0">
                      <a:srgbClr val="140B42"/>
                    </a:gs>
                    <a:gs pos="56000">
                      <a:schemeClr val="accent2"/>
                    </a:gs>
                    <a:gs pos="100000">
                      <a:srgbClr val="140B42"/>
                    </a:gs>
                  </a:gsLst>
                  <a:lin ang="5400000" scaled="1"/>
                </a:gra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 name="Arc 12">
                <a:extLst>
                  <a:ext uri="{FF2B5EF4-FFF2-40B4-BE49-F238E27FC236}">
                    <a16:creationId xmlns:a16="http://schemas.microsoft.com/office/drawing/2014/main" id="{7443A0D9-7E34-E199-92D1-C0FD517FD3CD}"/>
                  </a:ext>
                </a:extLst>
              </p:cNvPr>
              <p:cNvSpPr/>
              <p:nvPr/>
            </p:nvSpPr>
            <p:spPr>
              <a:xfrm rot="5934134">
                <a:off x="8652512" y="2142614"/>
                <a:ext cx="1948189" cy="2901850"/>
              </a:xfrm>
              <a:custGeom>
                <a:avLst/>
                <a:gdLst>
                  <a:gd name="connsiteX0" fmla="*/ 7087258 w 7087506"/>
                  <a:gd name="connsiteY0" fmla="*/ 3585652 h 7087506"/>
                  <a:gd name="connsiteX1" fmla="*/ 3528497 w 7087506"/>
                  <a:gd name="connsiteY1" fmla="*/ 7087473 h 7087506"/>
                  <a:gd name="connsiteX2" fmla="*/ 3543753 w 7087506"/>
                  <a:gd name="connsiteY2" fmla="*/ 3543753 h 7087506"/>
                  <a:gd name="connsiteX3" fmla="*/ 7087258 w 7087506"/>
                  <a:gd name="connsiteY3" fmla="*/ 3585652 h 7087506"/>
                  <a:gd name="connsiteX0" fmla="*/ 7087258 w 7087506"/>
                  <a:gd name="connsiteY0" fmla="*/ 3585652 h 7087506"/>
                  <a:gd name="connsiteX1" fmla="*/ 3528497 w 7087506"/>
                  <a:gd name="connsiteY1" fmla="*/ 7087473 h 7087506"/>
                  <a:gd name="connsiteX0" fmla="*/ 15256 w 3558761"/>
                  <a:gd name="connsiteY0" fmla="*/ 0 h 3543753"/>
                  <a:gd name="connsiteX1" fmla="*/ 3558761 w 3558761"/>
                  <a:gd name="connsiteY1" fmla="*/ 41899 h 3543753"/>
                  <a:gd name="connsiteX2" fmla="*/ 0 w 3558761"/>
                  <a:gd name="connsiteY2" fmla="*/ 3543720 h 3543753"/>
                  <a:gd name="connsiteX3" fmla="*/ 106696 w 3558761"/>
                  <a:gd name="connsiteY3" fmla="*/ 91440 h 3543753"/>
                  <a:gd name="connsiteX0" fmla="*/ 3558761 w 3558761"/>
                  <a:gd name="connsiteY0" fmla="*/ 41899 h 3543753"/>
                  <a:gd name="connsiteX1" fmla="*/ 0 w 3558761"/>
                  <a:gd name="connsiteY1" fmla="*/ 3543720 h 3543753"/>
                  <a:gd name="connsiteX0" fmla="*/ 3558761 w 3558761"/>
                  <a:gd name="connsiteY0" fmla="*/ 0 h 3501854"/>
                  <a:gd name="connsiteX1" fmla="*/ 0 w 3558761"/>
                  <a:gd name="connsiteY1" fmla="*/ 3501821 h 3501854"/>
                  <a:gd name="connsiteX2" fmla="*/ 106696 w 3558761"/>
                  <a:gd name="connsiteY2" fmla="*/ 49541 h 3501854"/>
                  <a:gd name="connsiteX0" fmla="*/ 3558761 w 3558761"/>
                  <a:gd name="connsiteY0" fmla="*/ 0 h 3501854"/>
                  <a:gd name="connsiteX1" fmla="*/ 0 w 3558761"/>
                  <a:gd name="connsiteY1" fmla="*/ 3501821 h 3501854"/>
                  <a:gd name="connsiteX0" fmla="*/ 3558761 w 3558761"/>
                  <a:gd name="connsiteY0" fmla="*/ 0 h 3501854"/>
                  <a:gd name="connsiteX1" fmla="*/ 0 w 3558761"/>
                  <a:gd name="connsiteY1" fmla="*/ 3501821 h 3501854"/>
                  <a:gd name="connsiteX0" fmla="*/ 3558761 w 3558761"/>
                  <a:gd name="connsiteY0" fmla="*/ 0 h 3501854"/>
                  <a:gd name="connsiteX1" fmla="*/ 0 w 3558761"/>
                  <a:gd name="connsiteY1" fmla="*/ 3501821 h 3501854"/>
                </a:gdLst>
                <a:ahLst/>
                <a:cxnLst>
                  <a:cxn ang="0">
                    <a:pos x="connsiteX0" y="connsiteY0"/>
                  </a:cxn>
                  <a:cxn ang="0">
                    <a:pos x="connsiteX1" y="connsiteY1"/>
                  </a:cxn>
                </a:cxnLst>
                <a:rect l="l" t="t" r="r" b="b"/>
                <a:pathLst>
                  <a:path w="3558761" h="3501854" stroke="0" extrusionOk="0">
                    <a:moveTo>
                      <a:pt x="3558761" y="0"/>
                    </a:moveTo>
                    <a:cubicBezTo>
                      <a:pt x="3535744" y="1946627"/>
                      <a:pt x="1946746" y="3510201"/>
                      <a:pt x="0" y="3501821"/>
                    </a:cubicBezTo>
                  </a:path>
                  <a:path w="3558761" h="3501854" fill="none">
                    <a:moveTo>
                      <a:pt x="3558761" y="0"/>
                    </a:moveTo>
                    <a:cubicBezTo>
                      <a:pt x="3535744" y="1946627"/>
                      <a:pt x="1946746" y="3510201"/>
                      <a:pt x="0" y="3501821"/>
                    </a:cubicBezTo>
                  </a:path>
                </a:pathLst>
              </a:custGeom>
              <a:noFill/>
              <a:ln w="38100" cap="rnd">
                <a:gradFill>
                  <a:gsLst>
                    <a:gs pos="0">
                      <a:srgbClr val="140B42"/>
                    </a:gs>
                    <a:gs pos="54000">
                      <a:schemeClr val="accent2"/>
                    </a:gs>
                    <a:gs pos="100000">
                      <a:srgbClr val="140B42"/>
                    </a:gs>
                  </a:gsLst>
                  <a:lin ang="5400000" scaled="1"/>
                </a:gra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1EE550C-8ED1-DA0A-2915-80596D03C77C}"/>
                  </a:ext>
                </a:extLst>
              </p:cNvPr>
              <p:cNvSpPr txBox="1"/>
              <p:nvPr/>
            </p:nvSpPr>
            <p:spPr>
              <a:xfrm>
                <a:off x="6855236" y="4642344"/>
                <a:ext cx="2952337" cy="1517946"/>
              </a:xfrm>
              <a:prstGeom prst="rect">
                <a:avLst/>
              </a:prstGeom>
              <a:noFill/>
            </p:spPr>
            <p:txBody>
              <a:bodyPr wrap="square" rtlCol="0">
                <a:spAutoFit/>
              </a:bodyPr>
              <a:lstStyle/>
              <a:p>
                <a:pPr algn="ctr">
                  <a:spcBef>
                    <a:spcPts val="1200"/>
                  </a:spcBef>
                  <a:defRPr/>
                </a:pPr>
                <a:r>
                  <a:rPr lang="en-GB" sz="900" b="1">
                    <a:solidFill>
                      <a:srgbClr val="FFFFFF"/>
                    </a:solidFill>
                    <a:latin typeface="Arial" panose="020B0604020202020204"/>
                  </a:rPr>
                  <a:t>Collaboration between the marketing and sales teams</a:t>
                </a:r>
                <a:endParaRPr lang="en-US" sz="900" b="1">
                  <a:solidFill>
                    <a:srgbClr val="FFFFFF"/>
                  </a:solidFill>
                  <a:latin typeface="Arial" panose="020B0604020202020204"/>
                </a:endParaRPr>
              </a:p>
            </p:txBody>
          </p:sp>
          <p:pic>
            <p:nvPicPr>
              <p:cNvPr id="29" name="Graphic 28">
                <a:extLst>
                  <a:ext uri="{FF2B5EF4-FFF2-40B4-BE49-F238E27FC236}">
                    <a16:creationId xmlns:a16="http://schemas.microsoft.com/office/drawing/2014/main" id="{A714145A-09CD-76CA-37C9-ACA9171B07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73975" y="3808679"/>
                <a:ext cx="731520" cy="731520"/>
              </a:xfrm>
              <a:prstGeom prst="rect">
                <a:avLst/>
              </a:prstGeom>
            </p:spPr>
          </p:pic>
        </p:grpSp>
      </p:grpSp>
    </p:spTree>
    <p:extLst>
      <p:ext uri="{BB962C8B-B14F-4D97-AF65-F5344CB8AC3E}">
        <p14:creationId xmlns:p14="http://schemas.microsoft.com/office/powerpoint/2010/main" val="739164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9AF30-C5F2-9EEA-D979-141546174043}"/>
              </a:ext>
            </a:extLst>
          </p:cNvPr>
          <p:cNvSpPr>
            <a:spLocks noGrp="1"/>
          </p:cNvSpPr>
          <p:nvPr>
            <p:ph type="ctrTitle"/>
          </p:nvPr>
        </p:nvSpPr>
        <p:spPr>
          <a:xfrm>
            <a:off x="634628" y="2669627"/>
            <a:ext cx="5948681" cy="1135118"/>
          </a:xfrm>
        </p:spPr>
        <p:txBody>
          <a:bodyPr/>
          <a:lstStyle/>
          <a:p>
            <a:r>
              <a:rPr lang="en-GB"/>
              <a:t>Eloqua Profiler &amp; Engage</a:t>
            </a:r>
            <a:endParaRPr lang="en-US"/>
          </a:p>
        </p:txBody>
      </p:sp>
    </p:spTree>
    <p:extLst>
      <p:ext uri="{BB962C8B-B14F-4D97-AF65-F5344CB8AC3E}">
        <p14:creationId xmlns:p14="http://schemas.microsoft.com/office/powerpoint/2010/main" val="18836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GB" b="1">
                <a:solidFill>
                  <a:schemeClr val="accent2"/>
                </a:solidFill>
              </a:rPr>
              <a:t>Customer 360 View provided to the Sales Team</a:t>
            </a:r>
          </a:p>
        </p:txBody>
      </p:sp>
      <p:sp>
        <p:nvSpPr>
          <p:cNvPr id="3" name="Title 2"/>
          <p:cNvSpPr>
            <a:spLocks noGrp="1"/>
          </p:cNvSpPr>
          <p:nvPr>
            <p:ph type="title"/>
          </p:nvPr>
        </p:nvSpPr>
        <p:spPr/>
        <p:txBody>
          <a:bodyPr/>
          <a:lstStyle/>
          <a:p>
            <a:r>
              <a:rPr lang="en-US"/>
              <a:t>Eloqua Profiler </a:t>
            </a:r>
            <a:r>
              <a:rPr lang="en-US" sz="2000"/>
              <a:t>(embedded within Salesforce)</a:t>
            </a:r>
          </a:p>
        </p:txBody>
      </p:sp>
      <p:sp>
        <p:nvSpPr>
          <p:cNvPr id="8" name="Text Placeholder 6">
            <a:extLst>
              <a:ext uri="{FF2B5EF4-FFF2-40B4-BE49-F238E27FC236}">
                <a16:creationId xmlns:a16="http://schemas.microsoft.com/office/drawing/2014/main" id="{C3E2163B-54A8-4DCB-B6DF-7BE815A78405}"/>
              </a:ext>
            </a:extLst>
          </p:cNvPr>
          <p:cNvSpPr txBox="1">
            <a:spLocks/>
          </p:cNvSpPr>
          <p:nvPr/>
        </p:nvSpPr>
        <p:spPr bwMode="gray">
          <a:xfrm>
            <a:off x="323215" y="1737799"/>
            <a:ext cx="5066694" cy="4643436"/>
          </a:xfrm>
          <a:prstGeom prst="rect">
            <a:avLst/>
          </a:prstGeom>
        </p:spPr>
        <p:txBody>
          <a:bodyPr wrap="square" lIns="91440" tIns="45720" rIns="91440" bIns="45720"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kern="1200" baseline="0">
                <a:solidFill>
                  <a:schemeClr val="accent1"/>
                </a:solidFill>
                <a:latin typeface="+mj-lt"/>
                <a:ea typeface="+mn-ea"/>
                <a:cs typeface="+mn-cs"/>
              </a:defRPr>
            </a:lvl1pPr>
            <a:lvl2pPr marL="230188" indent="-119063" algn="l" defTabSz="914400" rtl="0" eaLnBrk="1" latinLnBrk="0" hangingPunct="1">
              <a:lnSpc>
                <a:spcPct val="100000"/>
              </a:lnSpc>
              <a:spcBef>
                <a:spcPts val="500"/>
              </a:spcBef>
              <a:buFont typeface="Arial"/>
              <a:buChar char="•"/>
              <a:defRPr sz="1200" b="0" i="0" kern="1200" baseline="0">
                <a:solidFill>
                  <a:schemeClr val="accent1"/>
                </a:solidFill>
                <a:latin typeface="+mj-lt"/>
                <a:ea typeface="+mn-ea"/>
                <a:cs typeface="Arial"/>
              </a:defRPr>
            </a:lvl2pPr>
            <a:lvl3pPr marL="609585" indent="-228594" algn="l" defTabSz="914400" rtl="0" eaLnBrk="1" latinLnBrk="0" hangingPunct="1">
              <a:lnSpc>
                <a:spcPct val="100000"/>
              </a:lnSpc>
              <a:spcBef>
                <a:spcPts val="500"/>
              </a:spcBef>
              <a:buFont typeface="Arial" pitchFamily="34" charset="0"/>
              <a:buChar char="•"/>
              <a:defRPr sz="1200" b="0" i="0" kern="1200">
                <a:solidFill>
                  <a:schemeClr val="bg1"/>
                </a:solidFill>
                <a:latin typeface="+mj-lt"/>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133" b="0" i="0" kern="1200">
                <a:solidFill>
                  <a:schemeClr val="tx1"/>
                </a:solidFill>
                <a:latin typeface="Georgia"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solidFill>
              </a:rPr>
              <a:t>Oracle Eloqua Profiler is an essential tool for sales and marketing teams looking to gain deeper insights into </a:t>
            </a:r>
            <a:r>
              <a:rPr lang="en-US" sz="1600" b="0">
                <a:solidFill>
                  <a:schemeClr val="tx1"/>
                </a:solidFill>
                <a:latin typeface="+mn-lt"/>
              </a:rPr>
              <a:t>their contacts and improve their engagement strategies.</a:t>
            </a:r>
          </a:p>
          <a:p>
            <a:pPr marL="285750" indent="-285750">
              <a:buFont typeface="Arial" panose="020B0604020202020204" pitchFamily="34" charset="0"/>
              <a:buChar char="•"/>
            </a:pPr>
            <a:r>
              <a:rPr lang="en-CA" sz="1600" b="0">
                <a:solidFill>
                  <a:schemeClr val="tx1"/>
                </a:solidFill>
                <a:latin typeface="+mn-lt"/>
              </a:rPr>
              <a:t>online activities &amp; behaviors</a:t>
            </a:r>
            <a:endParaRPr lang="en-CA" sz="1600" b="0">
              <a:solidFill>
                <a:schemeClr val="tx1"/>
              </a:solidFill>
              <a:latin typeface="+mn-lt"/>
              <a:cs typeface="Arial"/>
            </a:endParaRPr>
          </a:p>
          <a:p>
            <a:pPr marL="951865" lvl="2" indent="-342900"/>
            <a:r>
              <a:rPr lang="en-US" sz="1600">
                <a:solidFill>
                  <a:schemeClr val="tx1"/>
                </a:solidFill>
                <a:latin typeface="+mn-lt"/>
              </a:rPr>
              <a:t>Website activity</a:t>
            </a:r>
          </a:p>
          <a:p>
            <a:pPr marL="951865" lvl="2" indent="-342900"/>
            <a:r>
              <a:rPr lang="en-US" sz="1600">
                <a:solidFill>
                  <a:schemeClr val="tx1"/>
                </a:solidFill>
                <a:latin typeface="+mn-lt"/>
              </a:rPr>
              <a:t>Event and tradeshow activity</a:t>
            </a:r>
          </a:p>
          <a:p>
            <a:pPr marL="951865" lvl="2" indent="-342900"/>
            <a:r>
              <a:rPr lang="en-US" sz="1600">
                <a:solidFill>
                  <a:schemeClr val="tx1"/>
                </a:solidFill>
                <a:latin typeface="+mn-lt"/>
              </a:rPr>
              <a:t>Email Open &amp; Click activity</a:t>
            </a:r>
          </a:p>
          <a:p>
            <a:pPr marL="951865" lvl="2" indent="-342900"/>
            <a:r>
              <a:rPr lang="en-US" sz="1600">
                <a:solidFill>
                  <a:schemeClr val="tx1"/>
                </a:solidFill>
                <a:latin typeface="+mn-lt"/>
              </a:rPr>
              <a:t>Form fill activity</a:t>
            </a:r>
          </a:p>
          <a:p>
            <a:pPr marL="285750" indent="-285750">
              <a:buFont typeface="Arial" panose="020B0604020202020204" pitchFamily="34" charset="0"/>
              <a:buChar char="•"/>
            </a:pPr>
            <a:r>
              <a:rPr lang="en-US" sz="1600" b="0">
                <a:solidFill>
                  <a:schemeClr val="tx1"/>
                </a:solidFill>
                <a:latin typeface="+mn-lt"/>
              </a:rPr>
              <a:t>Provide real-time email alerts to sales of prospect visits to IQVIA.com</a:t>
            </a:r>
          </a:p>
          <a:p>
            <a:endParaRPr lang="en-US" sz="1600" b="0">
              <a:solidFill>
                <a:schemeClr val="tx1"/>
              </a:solidFill>
              <a:latin typeface="+mn-lt"/>
              <a:cs typeface="Arial"/>
            </a:endParaRPr>
          </a:p>
          <a:p>
            <a:pPr marL="285750" indent="-285750">
              <a:buFont typeface="Arial" panose="020B0604020202020204" pitchFamily="34" charset="0"/>
              <a:buChar char="•"/>
            </a:pPr>
            <a:r>
              <a:rPr lang="en-CA" sz="1600" b="0">
                <a:solidFill>
                  <a:schemeClr val="tx1"/>
                </a:solidFill>
                <a:latin typeface="+mn-lt"/>
              </a:rPr>
              <a:t>Customer Insight provided to the sales team for each contact and lead</a:t>
            </a:r>
            <a:endParaRPr lang="en-US" sz="1600" b="0">
              <a:solidFill>
                <a:schemeClr val="tx1"/>
              </a:solidFill>
              <a:latin typeface="+mn-lt"/>
            </a:endParaRPr>
          </a:p>
          <a:p>
            <a:pPr marL="342265" indent="-342900">
              <a:buFont typeface="Arial" panose="020B0604020202020204" pitchFamily="34" charset="0"/>
              <a:buChar char="•"/>
            </a:pPr>
            <a:endParaRPr lang="en-CA" sz="1600" b="0">
              <a:solidFill>
                <a:schemeClr val="tx1"/>
              </a:solidFill>
              <a:cs typeface="Arial" panose="020B0604020202020204"/>
            </a:endParaRPr>
          </a:p>
          <a:p>
            <a:pPr marL="342900" indent="-342900">
              <a:buFont typeface="Arial" panose="020B0604020202020204" pitchFamily="34" charset="0"/>
              <a:buChar char="•"/>
            </a:pPr>
            <a:endParaRPr lang="en-CA" sz="1600" b="0">
              <a:solidFill>
                <a:schemeClr val="tx1"/>
              </a:solidFill>
            </a:endParaRPr>
          </a:p>
          <a:p>
            <a:pPr marL="342900" indent="-342900">
              <a:buFont typeface="Arial" panose="020B0604020202020204" pitchFamily="34" charset="0"/>
              <a:buChar char="•"/>
            </a:pPr>
            <a:endParaRPr lang="en-CA" sz="1600" b="0">
              <a:solidFill>
                <a:schemeClr val="tx1"/>
              </a:solidFill>
            </a:endParaRPr>
          </a:p>
        </p:txBody>
      </p:sp>
      <p:pic>
        <p:nvPicPr>
          <p:cNvPr id="10" name="Picture 9">
            <a:extLst>
              <a:ext uri="{FF2B5EF4-FFF2-40B4-BE49-F238E27FC236}">
                <a16:creationId xmlns:a16="http://schemas.microsoft.com/office/drawing/2014/main" id="{FE3EEB9B-C87A-4FD0-8F28-BF71BC095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170" y="2677291"/>
            <a:ext cx="2403807" cy="3897075"/>
          </a:xfrm>
          <a:prstGeom prst="rect">
            <a:avLst/>
          </a:prstGeom>
        </p:spPr>
      </p:pic>
      <p:sp>
        <p:nvSpPr>
          <p:cNvPr id="6" name="Rectangle 5">
            <a:extLst>
              <a:ext uri="{FF2B5EF4-FFF2-40B4-BE49-F238E27FC236}">
                <a16:creationId xmlns:a16="http://schemas.microsoft.com/office/drawing/2014/main" id="{2EF790F3-7BC2-4E9A-86E4-A35AFD3C3889}"/>
              </a:ext>
            </a:extLst>
          </p:cNvPr>
          <p:cNvSpPr/>
          <p:nvPr/>
        </p:nvSpPr>
        <p:spPr>
          <a:xfrm>
            <a:off x="5893170"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1" name="TextBox 10">
            <a:extLst>
              <a:ext uri="{FF2B5EF4-FFF2-40B4-BE49-F238E27FC236}">
                <a16:creationId xmlns:a16="http://schemas.microsoft.com/office/drawing/2014/main" id="{AB9E882F-B960-49C7-B3DF-34728C10247B}"/>
              </a:ext>
            </a:extLst>
          </p:cNvPr>
          <p:cNvSpPr txBox="1"/>
          <p:nvPr/>
        </p:nvSpPr>
        <p:spPr>
          <a:xfrm rot="20500393">
            <a:off x="5492513" y="5513995"/>
            <a:ext cx="3507449" cy="261610"/>
          </a:xfrm>
          <a:prstGeom prst="rect">
            <a:avLst/>
          </a:prstGeom>
          <a:noFill/>
        </p:spPr>
        <p:txBody>
          <a:bodyPr wrap="square" rtlCol="0">
            <a:spAutoFit/>
          </a:bodyPr>
          <a:lstStyle/>
          <a:p>
            <a:r>
              <a:rPr lang="en-US" sz="1100">
                <a:solidFill>
                  <a:schemeClr val="tx2"/>
                </a:solidFill>
              </a:rPr>
              <a:t>EXAMPLE NOTIFICATION</a:t>
            </a:r>
          </a:p>
        </p:txBody>
      </p:sp>
      <p:pic>
        <p:nvPicPr>
          <p:cNvPr id="5" name="Picture 4">
            <a:extLst>
              <a:ext uri="{FF2B5EF4-FFF2-40B4-BE49-F238E27FC236}">
                <a16:creationId xmlns:a16="http://schemas.microsoft.com/office/drawing/2014/main" id="{211D3A37-D0C0-EB7D-8F1C-3C86ABBAEC90}"/>
              </a:ext>
            </a:extLst>
          </p:cNvPr>
          <p:cNvPicPr>
            <a:picLocks noChangeAspect="1"/>
          </p:cNvPicPr>
          <p:nvPr/>
        </p:nvPicPr>
        <p:blipFill>
          <a:blip r:embed="rId4"/>
          <a:stretch>
            <a:fillRect/>
          </a:stretch>
        </p:blipFill>
        <p:spPr>
          <a:xfrm>
            <a:off x="6802093" y="652134"/>
            <a:ext cx="5189088" cy="2029955"/>
          </a:xfrm>
          <a:prstGeom prst="rect">
            <a:avLst/>
          </a:prstGeom>
        </p:spPr>
      </p:pic>
      <p:pic>
        <p:nvPicPr>
          <p:cNvPr id="12" name="Picture 11">
            <a:extLst>
              <a:ext uri="{FF2B5EF4-FFF2-40B4-BE49-F238E27FC236}">
                <a16:creationId xmlns:a16="http://schemas.microsoft.com/office/drawing/2014/main" id="{0F52C8F8-2490-99E8-EBC2-61F07F688386}"/>
              </a:ext>
            </a:extLst>
          </p:cNvPr>
          <p:cNvPicPr>
            <a:picLocks noChangeAspect="1"/>
          </p:cNvPicPr>
          <p:nvPr/>
        </p:nvPicPr>
        <p:blipFill>
          <a:blip r:embed="rId5"/>
          <a:stretch>
            <a:fillRect/>
          </a:stretch>
        </p:blipFill>
        <p:spPr>
          <a:xfrm>
            <a:off x="7471602" y="2255860"/>
            <a:ext cx="4519578" cy="2493579"/>
          </a:xfrm>
          <a:prstGeom prst="rect">
            <a:avLst/>
          </a:prstGeom>
        </p:spPr>
      </p:pic>
      <p:pic>
        <p:nvPicPr>
          <p:cNvPr id="14" name="Picture 13">
            <a:extLst>
              <a:ext uri="{FF2B5EF4-FFF2-40B4-BE49-F238E27FC236}">
                <a16:creationId xmlns:a16="http://schemas.microsoft.com/office/drawing/2014/main" id="{8B4928F2-1FCB-B84C-076D-5CBC99FC6627}"/>
              </a:ext>
            </a:extLst>
          </p:cNvPr>
          <p:cNvPicPr>
            <a:picLocks noChangeAspect="1"/>
          </p:cNvPicPr>
          <p:nvPr/>
        </p:nvPicPr>
        <p:blipFill>
          <a:blip r:embed="rId6"/>
          <a:stretch>
            <a:fillRect/>
          </a:stretch>
        </p:blipFill>
        <p:spPr>
          <a:xfrm>
            <a:off x="7292689" y="3783073"/>
            <a:ext cx="4207895" cy="1993101"/>
          </a:xfrm>
          <a:prstGeom prst="rect">
            <a:avLst/>
          </a:prstGeom>
        </p:spPr>
      </p:pic>
    </p:spTree>
    <p:extLst>
      <p:ext uri="{BB962C8B-B14F-4D97-AF65-F5344CB8AC3E}">
        <p14:creationId xmlns:p14="http://schemas.microsoft.com/office/powerpoint/2010/main" val="1838587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384694" y="1081826"/>
            <a:ext cx="5508476" cy="402336"/>
          </a:xfrm>
        </p:spPr>
        <p:txBody>
          <a:bodyPr/>
          <a:lstStyle/>
          <a:p>
            <a:r>
              <a:rPr lang="en-GB" b="1">
                <a:solidFill>
                  <a:schemeClr val="accent2"/>
                </a:solidFill>
              </a:rPr>
              <a:t>Key Features</a:t>
            </a:r>
          </a:p>
        </p:txBody>
      </p:sp>
      <p:sp>
        <p:nvSpPr>
          <p:cNvPr id="3" name="Title 2"/>
          <p:cNvSpPr>
            <a:spLocks noGrp="1"/>
          </p:cNvSpPr>
          <p:nvPr>
            <p:ph type="title"/>
          </p:nvPr>
        </p:nvSpPr>
        <p:spPr/>
        <p:txBody>
          <a:bodyPr/>
          <a:lstStyle/>
          <a:p>
            <a:r>
              <a:rPr lang="en-US"/>
              <a:t>Eloqua Profiler </a:t>
            </a:r>
            <a:r>
              <a:rPr lang="en-US" sz="2000"/>
              <a:t>(embedded within Salesforce)</a:t>
            </a:r>
          </a:p>
        </p:txBody>
      </p:sp>
      <p:sp>
        <p:nvSpPr>
          <p:cNvPr id="8" name="Text Placeholder 6">
            <a:extLst>
              <a:ext uri="{FF2B5EF4-FFF2-40B4-BE49-F238E27FC236}">
                <a16:creationId xmlns:a16="http://schemas.microsoft.com/office/drawing/2014/main" id="{C3E2163B-54A8-4DCB-B6DF-7BE815A78405}"/>
              </a:ext>
            </a:extLst>
          </p:cNvPr>
          <p:cNvSpPr txBox="1">
            <a:spLocks/>
          </p:cNvSpPr>
          <p:nvPr/>
        </p:nvSpPr>
        <p:spPr bwMode="gray">
          <a:xfrm>
            <a:off x="323214" y="1737799"/>
            <a:ext cx="5930441" cy="4643436"/>
          </a:xfrm>
          <a:prstGeom prst="rect">
            <a:avLst/>
          </a:prstGeom>
        </p:spPr>
        <p:txBody>
          <a:bodyPr wrap="square" lIns="91440" tIns="45720" rIns="91440" bIns="45720"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kern="1200" baseline="0">
                <a:solidFill>
                  <a:schemeClr val="accent1"/>
                </a:solidFill>
                <a:latin typeface="+mj-lt"/>
                <a:ea typeface="+mn-ea"/>
                <a:cs typeface="+mn-cs"/>
              </a:defRPr>
            </a:lvl1pPr>
            <a:lvl2pPr marL="230188" indent="-119063" algn="l" defTabSz="914400" rtl="0" eaLnBrk="1" latinLnBrk="0" hangingPunct="1">
              <a:lnSpc>
                <a:spcPct val="100000"/>
              </a:lnSpc>
              <a:spcBef>
                <a:spcPts val="500"/>
              </a:spcBef>
              <a:buFont typeface="Arial"/>
              <a:buChar char="•"/>
              <a:defRPr sz="1200" b="0" i="0" kern="1200" baseline="0">
                <a:solidFill>
                  <a:schemeClr val="accent1"/>
                </a:solidFill>
                <a:latin typeface="+mj-lt"/>
                <a:ea typeface="+mn-ea"/>
                <a:cs typeface="Arial"/>
              </a:defRPr>
            </a:lvl2pPr>
            <a:lvl3pPr marL="609585" indent="-228594" algn="l" defTabSz="914400" rtl="0" eaLnBrk="1" latinLnBrk="0" hangingPunct="1">
              <a:lnSpc>
                <a:spcPct val="100000"/>
              </a:lnSpc>
              <a:spcBef>
                <a:spcPts val="500"/>
              </a:spcBef>
              <a:buFont typeface="Arial" pitchFamily="34" charset="0"/>
              <a:buChar char="•"/>
              <a:defRPr sz="1200" b="0" i="0" kern="1200">
                <a:solidFill>
                  <a:schemeClr val="bg1"/>
                </a:solidFill>
                <a:latin typeface="+mj-lt"/>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133" b="0" i="0" kern="1200">
                <a:solidFill>
                  <a:schemeClr val="tx1"/>
                </a:solidFill>
                <a:latin typeface="Georgia"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265" indent="-342900">
              <a:buFont typeface="Arial" panose="020B0604020202020204" pitchFamily="34" charset="0"/>
              <a:buChar char="•"/>
            </a:pPr>
            <a:r>
              <a:rPr lang="en-US" sz="1600">
                <a:solidFill>
                  <a:schemeClr val="tx1"/>
                </a:solidFill>
                <a:cs typeface="Arial" panose="020B0604020202020204"/>
              </a:rPr>
              <a:t>Contact Details: </a:t>
            </a:r>
            <a:r>
              <a:rPr lang="en-US" sz="1600" b="0">
                <a:solidFill>
                  <a:schemeClr val="tx1"/>
                </a:solidFill>
                <a:cs typeface="Arial" panose="020B0604020202020204"/>
              </a:rPr>
              <a:t>View comprehensive information about your contacts, including their engagement history.</a:t>
            </a:r>
          </a:p>
          <a:p>
            <a:endParaRPr lang="en-US" sz="1600" b="0">
              <a:solidFill>
                <a:schemeClr val="tx1"/>
              </a:solidFill>
              <a:cs typeface="Arial" panose="020B0604020202020204"/>
            </a:endParaRPr>
          </a:p>
          <a:p>
            <a:pPr marL="342265" indent="-342900">
              <a:buFont typeface="Arial" panose="020B0604020202020204" pitchFamily="34" charset="0"/>
              <a:buChar char="•"/>
            </a:pPr>
            <a:r>
              <a:rPr lang="en-US" sz="1600">
                <a:solidFill>
                  <a:schemeClr val="tx1"/>
                </a:solidFill>
                <a:cs typeface="Arial" panose="020B0604020202020204"/>
              </a:rPr>
              <a:t>Activity Tracking</a:t>
            </a:r>
            <a:r>
              <a:rPr lang="en-US" sz="1600" b="0">
                <a:solidFill>
                  <a:schemeClr val="tx1"/>
                </a:solidFill>
                <a:cs typeface="Arial" panose="020B0604020202020204"/>
              </a:rPr>
              <a:t>: Monitor the activities of your contacts, such as email opens, website visits, and form submissions.</a:t>
            </a:r>
          </a:p>
          <a:p>
            <a:pPr marL="342265" indent="-342900">
              <a:buFont typeface="Arial" panose="020B0604020202020204" pitchFamily="34" charset="0"/>
              <a:buChar char="•"/>
            </a:pPr>
            <a:endParaRPr lang="en-US" sz="1600" b="0">
              <a:solidFill>
                <a:schemeClr val="tx1"/>
              </a:solidFill>
              <a:cs typeface="Arial" panose="020B0604020202020204"/>
            </a:endParaRPr>
          </a:p>
          <a:p>
            <a:pPr marL="342265" indent="-342900">
              <a:buFont typeface="Arial" panose="020B0604020202020204" pitchFamily="34" charset="0"/>
              <a:buChar char="•"/>
            </a:pPr>
            <a:r>
              <a:rPr lang="en-US" sz="1600">
                <a:solidFill>
                  <a:schemeClr val="tx1"/>
                </a:solidFill>
                <a:cs typeface="Arial" panose="020B0604020202020204"/>
              </a:rPr>
              <a:t>Mobile Accessibility</a:t>
            </a:r>
            <a:r>
              <a:rPr lang="en-US" sz="1600" b="0">
                <a:solidFill>
                  <a:schemeClr val="tx1"/>
                </a:solidFill>
                <a:cs typeface="Arial" panose="020B0604020202020204"/>
              </a:rPr>
              <a:t>: designed specifically for use with iOS and Android devices, giving marketers and sales reps the option to access Oracle Eloqua's Profiler functionality from their mobile devices when they are on-the-go.</a:t>
            </a:r>
            <a:br>
              <a:rPr lang="en-US" sz="1600" b="0">
                <a:solidFill>
                  <a:schemeClr val="tx1"/>
                </a:solidFill>
                <a:cs typeface="Arial" panose="020B0604020202020204"/>
              </a:rPr>
            </a:br>
            <a:endParaRPr lang="en-US" sz="1600" b="0">
              <a:solidFill>
                <a:schemeClr val="tx1"/>
              </a:solidFill>
              <a:cs typeface="Arial" panose="020B0604020202020204"/>
            </a:endParaRPr>
          </a:p>
          <a:p>
            <a:pPr marL="342265" indent="-342900">
              <a:buFont typeface="Arial" panose="020B0604020202020204" pitchFamily="34" charset="0"/>
              <a:buChar char="•"/>
            </a:pPr>
            <a:r>
              <a:rPr lang="en-US" sz="1600">
                <a:solidFill>
                  <a:schemeClr val="tx1"/>
                </a:solidFill>
                <a:cs typeface="Arial" panose="020B0604020202020204"/>
              </a:rPr>
              <a:t>Integration</a:t>
            </a:r>
            <a:r>
              <a:rPr lang="en-US" sz="1600" b="0">
                <a:solidFill>
                  <a:schemeClr val="tx1"/>
                </a:solidFill>
                <a:cs typeface="Arial" panose="020B0604020202020204"/>
              </a:rPr>
              <a:t>: Profiler can be embedded into various CRM systems  like Salesforce, providing seamless access to contact information within your existing workflows</a:t>
            </a:r>
            <a:endParaRPr lang="en-CA" sz="1600" b="0">
              <a:solidFill>
                <a:schemeClr val="tx1"/>
              </a:solidFill>
              <a:cs typeface="Arial" panose="020B0604020202020204"/>
            </a:endParaRPr>
          </a:p>
          <a:p>
            <a:pPr marL="342900" indent="-342900">
              <a:buFont typeface="Arial" panose="020B0604020202020204" pitchFamily="34" charset="0"/>
              <a:buChar char="•"/>
            </a:pPr>
            <a:endParaRPr lang="en-CA" sz="1600" b="0">
              <a:solidFill>
                <a:schemeClr val="tx1"/>
              </a:solidFill>
            </a:endParaRPr>
          </a:p>
          <a:p>
            <a:pPr marL="342900" indent="-342900">
              <a:buFont typeface="Arial" panose="020B0604020202020204" pitchFamily="34" charset="0"/>
              <a:buChar char="•"/>
            </a:pPr>
            <a:endParaRPr lang="en-CA" sz="1600" b="0">
              <a:solidFill>
                <a:schemeClr val="tx1"/>
              </a:solidFill>
            </a:endParaRPr>
          </a:p>
        </p:txBody>
      </p:sp>
      <p:sp>
        <p:nvSpPr>
          <p:cNvPr id="6" name="Rectangle 5">
            <a:extLst>
              <a:ext uri="{FF2B5EF4-FFF2-40B4-BE49-F238E27FC236}">
                <a16:creationId xmlns:a16="http://schemas.microsoft.com/office/drawing/2014/main" id="{2EF790F3-7BC2-4E9A-86E4-A35AFD3C3889}"/>
              </a:ext>
            </a:extLst>
          </p:cNvPr>
          <p:cNvSpPr/>
          <p:nvPr/>
        </p:nvSpPr>
        <p:spPr>
          <a:xfrm>
            <a:off x="5893170"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9" name="TextBox 8">
            <a:extLst>
              <a:ext uri="{FF2B5EF4-FFF2-40B4-BE49-F238E27FC236}">
                <a16:creationId xmlns:a16="http://schemas.microsoft.com/office/drawing/2014/main" id="{3DF21B26-C793-1717-75F7-A9AA8991B9D8}"/>
              </a:ext>
            </a:extLst>
          </p:cNvPr>
          <p:cNvSpPr txBox="1"/>
          <p:nvPr/>
        </p:nvSpPr>
        <p:spPr>
          <a:xfrm>
            <a:off x="6768662" y="1723697"/>
            <a:ext cx="5065986" cy="3139834"/>
          </a:xfrm>
          <a:prstGeom prst="rect">
            <a:avLst/>
          </a:prstGeom>
          <a:noFill/>
        </p:spPr>
        <p:txBody>
          <a:bodyPr wrap="square" rtlCol="0">
            <a:spAutoFit/>
          </a:bodyPr>
          <a:lstStyle/>
          <a:p>
            <a:pPr marL="285750" indent="-285750" defTabSz="1219170" eaLnBrk="0" fontAlgn="base" hangingPunct="0">
              <a:lnSpc>
                <a:spcPct val="125000"/>
              </a:lnSpc>
              <a:spcAft>
                <a:spcPct val="0"/>
              </a:spcAft>
              <a:buFont typeface="Arial" panose="020B0604020202020204" pitchFamily="34" charset="0"/>
              <a:buChar char="•"/>
            </a:pPr>
            <a:r>
              <a:rPr lang="en-US" sz="1600" b="1">
                <a:latin typeface="+mj-lt"/>
                <a:cs typeface="Arial" panose="020B0604020202020204"/>
              </a:rPr>
              <a:t>Enhanced Productivity</a:t>
            </a:r>
            <a:r>
              <a:rPr lang="en-US" sz="1600">
                <a:latin typeface="+mj-lt"/>
                <a:cs typeface="Arial" panose="020B0604020202020204"/>
              </a:rPr>
              <a:t>: Streamlines access to critical contact information, saving time for sales and marketing teams.</a:t>
            </a:r>
          </a:p>
          <a:p>
            <a:pPr marL="285750" indent="-285750" defTabSz="1219170" eaLnBrk="0" fontAlgn="base" hangingPunct="0">
              <a:lnSpc>
                <a:spcPct val="125000"/>
              </a:lnSpc>
              <a:spcAft>
                <a:spcPct val="0"/>
              </a:spcAft>
              <a:buFont typeface="Arial" panose="020B0604020202020204" pitchFamily="34" charset="0"/>
              <a:buChar char="•"/>
            </a:pPr>
            <a:endParaRPr lang="en-US" sz="1600">
              <a:latin typeface="+mj-lt"/>
              <a:cs typeface="Arial" panose="020B0604020202020204"/>
            </a:endParaRPr>
          </a:p>
          <a:p>
            <a:pPr marL="285750" indent="-285750" defTabSz="1219170" eaLnBrk="0" fontAlgn="base" hangingPunct="0">
              <a:lnSpc>
                <a:spcPct val="125000"/>
              </a:lnSpc>
              <a:spcAft>
                <a:spcPct val="0"/>
              </a:spcAft>
              <a:buFont typeface="Arial" panose="020B0604020202020204" pitchFamily="34" charset="0"/>
              <a:buChar char="•"/>
            </a:pPr>
            <a:r>
              <a:rPr lang="en-US" sz="1600" b="1">
                <a:latin typeface="+mj-lt"/>
                <a:cs typeface="Arial" panose="020B0604020202020204"/>
              </a:rPr>
              <a:t>Improved Engagement</a:t>
            </a:r>
            <a:r>
              <a:rPr lang="en-US" sz="1600">
                <a:latin typeface="+mj-lt"/>
                <a:cs typeface="Arial" panose="020B0604020202020204"/>
              </a:rPr>
              <a:t>: Provides insights that help tailor communications and improve customer interactions.</a:t>
            </a:r>
          </a:p>
          <a:p>
            <a:pPr marL="285750" indent="-285750" defTabSz="1219170" eaLnBrk="0" fontAlgn="base" hangingPunct="0">
              <a:lnSpc>
                <a:spcPct val="125000"/>
              </a:lnSpc>
              <a:spcAft>
                <a:spcPct val="0"/>
              </a:spcAft>
              <a:buFont typeface="Arial" panose="020B0604020202020204" pitchFamily="34" charset="0"/>
              <a:buChar char="•"/>
            </a:pPr>
            <a:endParaRPr lang="en-US" sz="1600">
              <a:latin typeface="+mj-lt"/>
              <a:cs typeface="Arial" panose="020B0604020202020204"/>
            </a:endParaRPr>
          </a:p>
          <a:p>
            <a:pPr marL="285750" indent="-285750" defTabSz="1219170" eaLnBrk="0" fontAlgn="base" hangingPunct="0">
              <a:lnSpc>
                <a:spcPct val="125000"/>
              </a:lnSpc>
              <a:spcAft>
                <a:spcPct val="0"/>
              </a:spcAft>
              <a:buFont typeface="Arial" panose="020B0604020202020204" pitchFamily="34" charset="0"/>
              <a:buChar char="•"/>
            </a:pPr>
            <a:r>
              <a:rPr lang="en-US" sz="1600" b="1">
                <a:latin typeface="+mj-lt"/>
                <a:cs typeface="Arial" panose="020B0604020202020204"/>
              </a:rPr>
              <a:t>Data-Driven Decisions</a:t>
            </a:r>
            <a:r>
              <a:rPr lang="en-US" sz="1600">
                <a:latin typeface="+mj-lt"/>
                <a:cs typeface="Arial" panose="020B0604020202020204"/>
              </a:rPr>
              <a:t>: Offers detailed analytics to support strategic planning and decision-making.</a:t>
            </a:r>
          </a:p>
        </p:txBody>
      </p:sp>
      <p:sp>
        <p:nvSpPr>
          <p:cNvPr id="13" name="Text Placeholder 3">
            <a:extLst>
              <a:ext uri="{FF2B5EF4-FFF2-40B4-BE49-F238E27FC236}">
                <a16:creationId xmlns:a16="http://schemas.microsoft.com/office/drawing/2014/main" id="{443F5E6C-1EE5-7A7F-C623-ABFE7D12B5F0}"/>
              </a:ext>
            </a:extLst>
          </p:cNvPr>
          <p:cNvSpPr txBox="1">
            <a:spLocks/>
          </p:cNvSpPr>
          <p:nvPr/>
        </p:nvSpPr>
        <p:spPr>
          <a:xfrm>
            <a:off x="6989380" y="1199097"/>
            <a:ext cx="5508476" cy="402336"/>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i="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accent2"/>
                </a:solidFill>
              </a:rPr>
              <a:t>Benefits</a:t>
            </a:r>
          </a:p>
        </p:txBody>
      </p:sp>
    </p:spTree>
    <p:extLst>
      <p:ext uri="{BB962C8B-B14F-4D97-AF65-F5344CB8AC3E}">
        <p14:creationId xmlns:p14="http://schemas.microsoft.com/office/powerpoint/2010/main" val="2443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GB">
                <a:solidFill>
                  <a:schemeClr val="accent2"/>
                </a:solidFill>
              </a:rPr>
              <a:t>Sales can easily engage customers with consistent messaging and content </a:t>
            </a:r>
          </a:p>
        </p:txBody>
      </p:sp>
      <p:sp>
        <p:nvSpPr>
          <p:cNvPr id="3" name="Title 2"/>
          <p:cNvSpPr>
            <a:spLocks noGrp="1"/>
          </p:cNvSpPr>
          <p:nvPr>
            <p:ph type="title"/>
          </p:nvPr>
        </p:nvSpPr>
        <p:spPr/>
        <p:txBody>
          <a:bodyPr/>
          <a:lstStyle/>
          <a:p>
            <a:r>
              <a:rPr lang="en-US"/>
              <a:t>Eloqua Engage </a:t>
            </a:r>
            <a:r>
              <a:rPr lang="en-US" sz="2000"/>
              <a:t>(embedded within Salesforce)</a:t>
            </a:r>
          </a:p>
        </p:txBody>
      </p:sp>
      <p:sp>
        <p:nvSpPr>
          <p:cNvPr id="8" name="Text Placeholder 6">
            <a:extLst>
              <a:ext uri="{FF2B5EF4-FFF2-40B4-BE49-F238E27FC236}">
                <a16:creationId xmlns:a16="http://schemas.microsoft.com/office/drawing/2014/main" id="{C3E2163B-54A8-4DCB-B6DF-7BE815A78405}"/>
              </a:ext>
            </a:extLst>
          </p:cNvPr>
          <p:cNvSpPr txBox="1">
            <a:spLocks/>
          </p:cNvSpPr>
          <p:nvPr/>
        </p:nvSpPr>
        <p:spPr bwMode="gray">
          <a:xfrm>
            <a:off x="384694" y="1646212"/>
            <a:ext cx="5448104" cy="4996326"/>
          </a:xfrm>
          <a:prstGeom prst="rect">
            <a:avLst/>
          </a:prstGeom>
        </p:spPr>
        <p:txBody>
          <a:bodyPr wrap="square" lIns="91440" tIns="45720" rIns="91440" bIns="45720"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kern="1200" baseline="0">
                <a:solidFill>
                  <a:schemeClr val="accent1"/>
                </a:solidFill>
                <a:latin typeface="+mj-lt"/>
                <a:ea typeface="+mn-ea"/>
                <a:cs typeface="+mn-cs"/>
              </a:defRPr>
            </a:lvl1pPr>
            <a:lvl2pPr marL="230188" indent="-119063" algn="l" defTabSz="914400" rtl="0" eaLnBrk="1" latinLnBrk="0" hangingPunct="1">
              <a:lnSpc>
                <a:spcPct val="100000"/>
              </a:lnSpc>
              <a:spcBef>
                <a:spcPts val="500"/>
              </a:spcBef>
              <a:buFont typeface="Arial"/>
              <a:buChar char="•"/>
              <a:defRPr sz="1200" b="0" i="0" kern="1200" baseline="0">
                <a:solidFill>
                  <a:schemeClr val="accent1"/>
                </a:solidFill>
                <a:latin typeface="+mj-lt"/>
                <a:ea typeface="+mn-ea"/>
                <a:cs typeface="Arial"/>
              </a:defRPr>
            </a:lvl2pPr>
            <a:lvl3pPr marL="609585" indent="-228594" algn="l" defTabSz="914400" rtl="0" eaLnBrk="1" latinLnBrk="0" hangingPunct="1">
              <a:lnSpc>
                <a:spcPct val="100000"/>
              </a:lnSpc>
              <a:spcBef>
                <a:spcPts val="500"/>
              </a:spcBef>
              <a:buFont typeface="Arial" pitchFamily="34" charset="0"/>
              <a:buChar char="•"/>
              <a:defRPr sz="1200" b="0" i="0" kern="1200">
                <a:solidFill>
                  <a:schemeClr val="bg1"/>
                </a:solidFill>
                <a:latin typeface="+mj-lt"/>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133" b="0" i="0" kern="1200">
                <a:solidFill>
                  <a:schemeClr val="tx1"/>
                </a:solidFill>
                <a:latin typeface="Georgia"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sz="1600" b="0">
                <a:solidFill>
                  <a:schemeClr val="tx1"/>
                </a:solidFill>
                <a:cs typeface="Arial"/>
              </a:rPr>
              <a:t>Provides Pre-built marketing templates that sales can easily customize to send personalized email</a:t>
            </a:r>
          </a:p>
          <a:p>
            <a:pPr marL="285750" indent="-285750">
              <a:buFont typeface="Arial" panose="020B0604020202020204" pitchFamily="34" charset="0"/>
              <a:buChar char="•"/>
            </a:pPr>
            <a:endParaRPr lang="en-CA" sz="1600" b="0">
              <a:solidFill>
                <a:schemeClr val="tx1"/>
              </a:solidFill>
              <a:cs typeface="Arial"/>
            </a:endParaRPr>
          </a:p>
          <a:p>
            <a:pPr marL="285750" indent="-285750">
              <a:buFont typeface="Arial" panose="020B0604020202020204" pitchFamily="34" charset="0"/>
              <a:buChar char="•"/>
            </a:pPr>
            <a:r>
              <a:rPr lang="en-US" sz="1600" b="0">
                <a:solidFill>
                  <a:schemeClr val="tx1"/>
                </a:solidFill>
                <a:cs typeface="Arial"/>
              </a:rPr>
              <a:t>Email Templates: Pre-approved templates that sales teams can use to maintain consistency and professionalism.</a:t>
            </a:r>
          </a:p>
          <a:p>
            <a:pPr marL="285750" indent="-285750">
              <a:buFont typeface="Arial" panose="020B0604020202020204" pitchFamily="34" charset="0"/>
              <a:buChar char="•"/>
            </a:pPr>
            <a:r>
              <a:rPr lang="en-US" sz="1600" b="0">
                <a:solidFill>
                  <a:schemeClr val="tx1"/>
                </a:solidFill>
                <a:cs typeface="Arial"/>
              </a:rPr>
              <a:t>Personalization: Allows for personalized content in emails, making them more relevant to the recipient.</a:t>
            </a:r>
          </a:p>
          <a:p>
            <a:pPr marL="285750" indent="-285750">
              <a:buFont typeface="Arial" panose="020B0604020202020204" pitchFamily="34" charset="0"/>
              <a:buChar char="•"/>
            </a:pPr>
            <a:endParaRPr lang="en-US" sz="1600" b="0">
              <a:solidFill>
                <a:schemeClr val="tx1"/>
              </a:solidFill>
              <a:cs typeface="Arial"/>
            </a:endParaRPr>
          </a:p>
          <a:p>
            <a:pPr marL="285750" indent="-285750">
              <a:buFont typeface="Arial" panose="020B0604020202020204" pitchFamily="34" charset="0"/>
              <a:buChar char="•"/>
            </a:pPr>
            <a:r>
              <a:rPr lang="en-US" sz="1600" b="0">
                <a:solidFill>
                  <a:schemeClr val="tx1"/>
                </a:solidFill>
                <a:cs typeface="Arial"/>
              </a:rPr>
              <a:t>Tracking and Analytics: Provides insights into email performance, including open rates, click-through rates, and more</a:t>
            </a:r>
          </a:p>
          <a:p>
            <a:r>
              <a:rPr lang="en-US" sz="1600" b="0">
                <a:solidFill>
                  <a:schemeClr val="tx1"/>
                </a:solidFill>
                <a:cs typeface="Arial"/>
              </a:rPr>
              <a:t>.</a:t>
            </a:r>
            <a:endParaRPr lang="en-CA" sz="1600" b="0">
              <a:solidFill>
                <a:schemeClr val="tx1"/>
              </a:solidFill>
              <a:cs typeface="Arial"/>
            </a:endParaRPr>
          </a:p>
          <a:p>
            <a:pPr marL="285750" indent="-285750">
              <a:buFont typeface="Arial" panose="020B0604020202020204" pitchFamily="34" charset="0"/>
              <a:buChar char="•"/>
            </a:pPr>
            <a:r>
              <a:rPr lang="en-US" sz="1600" b="0">
                <a:solidFill>
                  <a:schemeClr val="tx1"/>
                </a:solidFill>
                <a:cs typeface="Arial"/>
              </a:rPr>
              <a:t>It is typically best used for sales prospecting and for email sends to under 50 contacts. </a:t>
            </a:r>
            <a:endParaRPr lang="en-CA" sz="1600" b="0">
              <a:solidFill>
                <a:schemeClr val="tx1"/>
              </a:solidFill>
              <a:cs typeface="Arial"/>
            </a:endParaRPr>
          </a:p>
          <a:p>
            <a:pPr marL="285750" indent="-285750">
              <a:buFont typeface="Arial" panose="020B0604020202020204" pitchFamily="34" charset="0"/>
              <a:buChar char="•"/>
            </a:pPr>
            <a:endParaRPr lang="en-GB" sz="1600" b="0">
              <a:solidFill>
                <a:schemeClr val="tx1"/>
              </a:solidFill>
            </a:endParaRPr>
          </a:p>
          <a:p>
            <a:pPr marL="285750" indent="-285750">
              <a:buFont typeface="Arial" panose="020B0604020202020204" pitchFamily="34" charset="0"/>
              <a:buChar char="•"/>
            </a:pPr>
            <a:endParaRPr lang="en-GB" sz="1600" b="0">
              <a:solidFill>
                <a:schemeClr val="tx1"/>
              </a:solidFill>
              <a:cs typeface="Arial"/>
            </a:endParaRPr>
          </a:p>
          <a:p>
            <a:pPr marL="285750" indent="-285750">
              <a:buFont typeface="Arial" panose="020B0604020202020204" pitchFamily="34" charset="0"/>
              <a:buChar char="•"/>
            </a:pPr>
            <a:endParaRPr lang="en-GB" sz="1600" b="0">
              <a:solidFill>
                <a:schemeClr val="tx1"/>
              </a:solidFill>
              <a:cs typeface="Arial"/>
            </a:endParaRPr>
          </a:p>
          <a:p>
            <a:pPr marL="285750" indent="-285750">
              <a:buFont typeface="Arial" panose="020B0604020202020204" pitchFamily="34" charset="0"/>
              <a:buChar char="•"/>
            </a:pPr>
            <a:endParaRPr lang="en-CA" sz="1800" b="0"/>
          </a:p>
        </p:txBody>
      </p:sp>
      <p:pic>
        <p:nvPicPr>
          <p:cNvPr id="5" name="Picture 4">
            <a:extLst>
              <a:ext uri="{FF2B5EF4-FFF2-40B4-BE49-F238E27FC236}">
                <a16:creationId xmlns:a16="http://schemas.microsoft.com/office/drawing/2014/main" id="{60CCED87-A473-56A2-3A76-CC87DC154910}"/>
              </a:ext>
            </a:extLst>
          </p:cNvPr>
          <p:cNvPicPr>
            <a:picLocks noChangeAspect="1"/>
          </p:cNvPicPr>
          <p:nvPr/>
        </p:nvPicPr>
        <p:blipFill>
          <a:blip r:embed="rId3"/>
          <a:stretch>
            <a:fillRect/>
          </a:stretch>
        </p:blipFill>
        <p:spPr>
          <a:xfrm>
            <a:off x="7730105" y="3941378"/>
            <a:ext cx="4077201" cy="2307027"/>
          </a:xfrm>
          <a:prstGeom prst="rect">
            <a:avLst/>
          </a:prstGeom>
        </p:spPr>
      </p:pic>
      <p:pic>
        <p:nvPicPr>
          <p:cNvPr id="7" name="Picture 6">
            <a:extLst>
              <a:ext uri="{FF2B5EF4-FFF2-40B4-BE49-F238E27FC236}">
                <a16:creationId xmlns:a16="http://schemas.microsoft.com/office/drawing/2014/main" id="{FD613922-CFB2-23D4-A4E8-EB83024A7EC3}"/>
              </a:ext>
            </a:extLst>
          </p:cNvPr>
          <p:cNvPicPr>
            <a:picLocks noChangeAspect="1"/>
          </p:cNvPicPr>
          <p:nvPr/>
        </p:nvPicPr>
        <p:blipFill>
          <a:blip r:embed="rId4"/>
          <a:stretch>
            <a:fillRect/>
          </a:stretch>
        </p:blipFill>
        <p:spPr>
          <a:xfrm>
            <a:off x="9974318" y="1522352"/>
            <a:ext cx="1891724" cy="2641118"/>
          </a:xfrm>
          <a:prstGeom prst="rect">
            <a:avLst/>
          </a:prstGeom>
        </p:spPr>
      </p:pic>
      <p:pic>
        <p:nvPicPr>
          <p:cNvPr id="10" name="Picture 9">
            <a:extLst>
              <a:ext uri="{FF2B5EF4-FFF2-40B4-BE49-F238E27FC236}">
                <a16:creationId xmlns:a16="http://schemas.microsoft.com/office/drawing/2014/main" id="{5B89D19B-399C-DCB7-6C4F-E32A0B3407BC}"/>
              </a:ext>
            </a:extLst>
          </p:cNvPr>
          <p:cNvPicPr>
            <a:picLocks noChangeAspect="1"/>
          </p:cNvPicPr>
          <p:nvPr/>
        </p:nvPicPr>
        <p:blipFill>
          <a:blip r:embed="rId5"/>
          <a:stretch>
            <a:fillRect/>
          </a:stretch>
        </p:blipFill>
        <p:spPr>
          <a:xfrm>
            <a:off x="6453353" y="1596063"/>
            <a:ext cx="3445062" cy="2641118"/>
          </a:xfrm>
          <a:prstGeom prst="rect">
            <a:avLst/>
          </a:prstGeom>
        </p:spPr>
      </p:pic>
    </p:spTree>
    <p:extLst>
      <p:ext uri="{BB962C8B-B14F-4D97-AF65-F5344CB8AC3E}">
        <p14:creationId xmlns:p14="http://schemas.microsoft.com/office/powerpoint/2010/main" val="40814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2" id="{2BF2B394-C116-4FD8-8097-904CF1E1A1C7}" vid="{299C8D79-C303-473B-A0C5-5D8409A37A8A}"/>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d99252-4236-4875-9705-b79300e2d557">
      <Terms xmlns="http://schemas.microsoft.com/office/infopath/2007/PartnerControls"/>
    </lcf76f155ced4ddcb4097134ff3c332f>
    <TaxCatchAll xmlns="1c9b69b2-596d-4757-b9cd-cd8972304baa" xsi:nil="true"/>
  </documentManagement>
</p:properties>
</file>

<file path=customXml/itemProps1.xml><?xml version="1.0" encoding="utf-8"?>
<ds:datastoreItem xmlns:ds="http://schemas.openxmlformats.org/officeDocument/2006/customXml" ds:itemID="{22CA6650-5898-401A-A749-4430AFBC1430}">
  <ds:schemaRefs>
    <ds:schemaRef ds:uri="http://schemas.microsoft.com/sharepoint/v3/contenttype/forms"/>
  </ds:schemaRefs>
</ds:datastoreItem>
</file>

<file path=customXml/itemProps2.xml><?xml version="1.0" encoding="utf-8"?>
<ds:datastoreItem xmlns:ds="http://schemas.openxmlformats.org/officeDocument/2006/customXml" ds:itemID="{A3D7CD63-546F-44D8-80E6-1AF994EE8149}">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4819FA-8A53-4653-ABFC-1478ED469FDC}">
  <ds:schemaRefs>
    <ds:schemaRef ds:uri="1c9b69b2-596d-4757-b9cd-cd8972304baa"/>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a3d99252-4236-4875-9705-b79300e2d557"/>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IQVIA 2024</Template>
  <TotalTime>0</TotalTime>
  <Words>3076</Words>
  <Application>Microsoft Office PowerPoint</Application>
  <PresentationFormat>Widescreen</PresentationFormat>
  <Paragraphs>343</Paragraphs>
  <Slides>30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Georgia</vt:lpstr>
      <vt:lpstr>System Font Regular</vt:lpstr>
      <vt:lpstr>Times New Roman</vt:lpstr>
      <vt:lpstr>Wingdings</vt:lpstr>
      <vt:lpstr>IQVIA_V3.0.0</vt:lpstr>
      <vt:lpstr>think-cell Slide</vt:lpstr>
      <vt:lpstr>Marketing Operations</vt:lpstr>
      <vt:lpstr>Agenda</vt:lpstr>
      <vt:lpstr>Marketing Operations Open Office Hours </vt:lpstr>
      <vt:lpstr>Introduction to the Team</vt:lpstr>
      <vt:lpstr>Lead Optimization Team - Overview</vt:lpstr>
      <vt:lpstr>Eloqua Profiler &amp; Engage</vt:lpstr>
      <vt:lpstr>Eloqua Profiler (embedded within Salesforce)</vt:lpstr>
      <vt:lpstr>Eloqua Profiler (embedded within Salesforce)</vt:lpstr>
      <vt:lpstr>Eloqua Engage (embedded within Salesforce)</vt:lpstr>
      <vt:lpstr>Use cases</vt:lpstr>
      <vt:lpstr>Eloqua Profiler</vt:lpstr>
      <vt:lpstr>Profiler is Located on Salesforce Lead and Contact Records</vt:lpstr>
      <vt:lpstr>Scroll down on summary tab to view latest activities</vt:lpstr>
      <vt:lpstr>Eloqua Profiler Web Alerts</vt:lpstr>
      <vt:lpstr>Eloqua Engage</vt:lpstr>
      <vt:lpstr>Eloqua Engage: Selecting a Template</vt:lpstr>
      <vt:lpstr>Eloqua Engage: Editing the Email</vt:lpstr>
      <vt:lpstr>Eloqua Engage: Adding an Image</vt:lpstr>
      <vt:lpstr>Eloqua Engage: Adding a file to your email</vt:lpstr>
      <vt:lpstr>Eloqua Engage: Adding New Contact Records</vt:lpstr>
      <vt:lpstr>Eloqua Engage: Select the Audience</vt:lpstr>
      <vt:lpstr>Eloqua Engage: Sending the email</vt:lpstr>
      <vt:lpstr>Eloqua Engage: Reporting</vt:lpstr>
      <vt:lpstr>Eloqua Engage: Reporting</vt:lpstr>
      <vt:lpstr>Eloqua Engage: Reports</vt:lpstr>
      <vt:lpstr>Eloqua Engage: Top Templates Report</vt:lpstr>
      <vt:lpstr>Eloqua Engage: Follow-up Using Top Recipient Report</vt:lpstr>
      <vt:lpstr>Eloqua Engage: Tasks Generated in Salesforce</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Operations</dc:title>
  <dc:creator>Cuff, Phil</dc:creator>
  <cp:lastModifiedBy>Cuff, Phil</cp:lastModifiedBy>
  <cp:revision>2</cp:revision>
  <cp:lastPrinted>2019-08-20T20:33:24Z</cp:lastPrinted>
  <dcterms:created xsi:type="dcterms:W3CDTF">2024-03-26T17:31:53Z</dcterms:created>
  <dcterms:modified xsi:type="dcterms:W3CDTF">2024-08-13T09:51:20Z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